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1"/>
  </p:notesMasterIdLst>
  <p:sldIdLst>
    <p:sldId id="378" r:id="rId2"/>
    <p:sldId id="377" r:id="rId3"/>
    <p:sldId id="262" r:id="rId4"/>
    <p:sldId id="270" r:id="rId5"/>
    <p:sldId id="269" r:id="rId6"/>
    <p:sldId id="271" r:id="rId7"/>
    <p:sldId id="272" r:id="rId8"/>
    <p:sldId id="273" r:id="rId9"/>
    <p:sldId id="274" r:id="rId10"/>
    <p:sldId id="275" r:id="rId11"/>
    <p:sldId id="276" r:id="rId12"/>
    <p:sldId id="277" r:id="rId13"/>
    <p:sldId id="278" r:id="rId14"/>
    <p:sldId id="279" r:id="rId15"/>
    <p:sldId id="280" r:id="rId16"/>
    <p:sldId id="281" r:id="rId17"/>
    <p:sldId id="283" r:id="rId18"/>
    <p:sldId id="282" r:id="rId19"/>
    <p:sldId id="284" r:id="rId20"/>
    <p:sldId id="285" r:id="rId21"/>
    <p:sldId id="286" r:id="rId22"/>
    <p:sldId id="287" r:id="rId23"/>
    <p:sldId id="288" r:id="rId24"/>
    <p:sldId id="290" r:id="rId25"/>
    <p:sldId id="292" r:id="rId26"/>
    <p:sldId id="293" r:id="rId27"/>
    <p:sldId id="291" r:id="rId28"/>
    <p:sldId id="294" r:id="rId29"/>
    <p:sldId id="295" r:id="rId30"/>
    <p:sldId id="296" r:id="rId31"/>
    <p:sldId id="297" r:id="rId32"/>
    <p:sldId id="299" r:id="rId33"/>
    <p:sldId id="300" r:id="rId34"/>
    <p:sldId id="301" r:id="rId35"/>
    <p:sldId id="258" r:id="rId36"/>
    <p:sldId id="302" r:id="rId37"/>
    <p:sldId id="376" r:id="rId38"/>
    <p:sldId id="303" r:id="rId39"/>
    <p:sldId id="304" r:id="rId40"/>
    <p:sldId id="305" r:id="rId41"/>
    <p:sldId id="306" r:id="rId42"/>
    <p:sldId id="308" r:id="rId43"/>
    <p:sldId id="307" r:id="rId44"/>
    <p:sldId id="309" r:id="rId45"/>
    <p:sldId id="310" r:id="rId46"/>
    <p:sldId id="311" r:id="rId47"/>
    <p:sldId id="312" r:id="rId48"/>
    <p:sldId id="313" r:id="rId49"/>
    <p:sldId id="315" r:id="rId50"/>
    <p:sldId id="314" r:id="rId51"/>
    <p:sldId id="317" r:id="rId52"/>
    <p:sldId id="318" r:id="rId53"/>
    <p:sldId id="316" r:id="rId54"/>
    <p:sldId id="320" r:id="rId55"/>
    <p:sldId id="319" r:id="rId56"/>
    <p:sldId id="321" r:id="rId57"/>
    <p:sldId id="323" r:id="rId58"/>
    <p:sldId id="324" r:id="rId59"/>
    <p:sldId id="322" r:id="rId60"/>
    <p:sldId id="325" r:id="rId61"/>
    <p:sldId id="326" r:id="rId62"/>
    <p:sldId id="328" r:id="rId63"/>
    <p:sldId id="329" r:id="rId64"/>
    <p:sldId id="330" r:id="rId65"/>
    <p:sldId id="327" r:id="rId66"/>
    <p:sldId id="331" r:id="rId67"/>
    <p:sldId id="332" r:id="rId68"/>
    <p:sldId id="333" r:id="rId69"/>
    <p:sldId id="334" r:id="rId70"/>
    <p:sldId id="335" r:id="rId71"/>
    <p:sldId id="336" r:id="rId72"/>
    <p:sldId id="337" r:id="rId73"/>
    <p:sldId id="338" r:id="rId74"/>
    <p:sldId id="339" r:id="rId75"/>
    <p:sldId id="340" r:id="rId76"/>
    <p:sldId id="341" r:id="rId77"/>
    <p:sldId id="342" r:id="rId78"/>
    <p:sldId id="343" r:id="rId79"/>
    <p:sldId id="344" r:id="rId80"/>
    <p:sldId id="345" r:id="rId81"/>
    <p:sldId id="346" r:id="rId82"/>
    <p:sldId id="347" r:id="rId83"/>
    <p:sldId id="348" r:id="rId84"/>
    <p:sldId id="349" r:id="rId85"/>
    <p:sldId id="350" r:id="rId86"/>
    <p:sldId id="351" r:id="rId87"/>
    <p:sldId id="352" r:id="rId88"/>
    <p:sldId id="353" r:id="rId89"/>
    <p:sldId id="354" r:id="rId90"/>
    <p:sldId id="355" r:id="rId91"/>
    <p:sldId id="356" r:id="rId92"/>
    <p:sldId id="357" r:id="rId93"/>
    <p:sldId id="358" r:id="rId94"/>
    <p:sldId id="359" r:id="rId95"/>
    <p:sldId id="360" r:id="rId96"/>
    <p:sldId id="361" r:id="rId97"/>
    <p:sldId id="362" r:id="rId98"/>
    <p:sldId id="364" r:id="rId99"/>
    <p:sldId id="363" r:id="rId100"/>
    <p:sldId id="365" r:id="rId101"/>
    <p:sldId id="366" r:id="rId102"/>
    <p:sldId id="368" r:id="rId103"/>
    <p:sldId id="369" r:id="rId104"/>
    <p:sldId id="367" r:id="rId105"/>
    <p:sldId id="370" r:id="rId106"/>
    <p:sldId id="371" r:id="rId107"/>
    <p:sldId id="372" r:id="rId108"/>
    <p:sldId id="373" r:id="rId109"/>
    <p:sldId id="374" r:id="rId110"/>
  </p:sldIdLst>
  <p:sldSz cx="9144000" cy="6858000" type="screen4x3"/>
  <p:notesSz cx="6858000" cy="9144000"/>
  <p:defaultTextStyle>
    <a:defPPr>
      <a:defRPr lang="fr-FR"/>
    </a:defPPr>
    <a:lvl1pPr algn="l" rtl="0" fontAlgn="base">
      <a:spcBef>
        <a:spcPct val="0"/>
      </a:spcBef>
      <a:spcAft>
        <a:spcPct val="0"/>
      </a:spcAft>
      <a:defRPr b="1" u="sng" kern="1200">
        <a:solidFill>
          <a:schemeClr val="tx1"/>
        </a:solidFill>
        <a:latin typeface="Arial" charset="0"/>
        <a:ea typeface="+mn-ea"/>
        <a:cs typeface="+mn-cs"/>
      </a:defRPr>
    </a:lvl1pPr>
    <a:lvl2pPr marL="457200" algn="l" rtl="0" fontAlgn="base">
      <a:spcBef>
        <a:spcPct val="0"/>
      </a:spcBef>
      <a:spcAft>
        <a:spcPct val="0"/>
      </a:spcAft>
      <a:defRPr b="1" u="sng" kern="1200">
        <a:solidFill>
          <a:schemeClr val="tx1"/>
        </a:solidFill>
        <a:latin typeface="Arial" charset="0"/>
        <a:ea typeface="+mn-ea"/>
        <a:cs typeface="+mn-cs"/>
      </a:defRPr>
    </a:lvl2pPr>
    <a:lvl3pPr marL="914400" algn="l" rtl="0" fontAlgn="base">
      <a:spcBef>
        <a:spcPct val="0"/>
      </a:spcBef>
      <a:spcAft>
        <a:spcPct val="0"/>
      </a:spcAft>
      <a:defRPr b="1" u="sng" kern="1200">
        <a:solidFill>
          <a:schemeClr val="tx1"/>
        </a:solidFill>
        <a:latin typeface="Arial" charset="0"/>
        <a:ea typeface="+mn-ea"/>
        <a:cs typeface="+mn-cs"/>
      </a:defRPr>
    </a:lvl3pPr>
    <a:lvl4pPr marL="1371600" algn="l" rtl="0" fontAlgn="base">
      <a:spcBef>
        <a:spcPct val="0"/>
      </a:spcBef>
      <a:spcAft>
        <a:spcPct val="0"/>
      </a:spcAft>
      <a:defRPr b="1" u="sng" kern="1200">
        <a:solidFill>
          <a:schemeClr val="tx1"/>
        </a:solidFill>
        <a:latin typeface="Arial" charset="0"/>
        <a:ea typeface="+mn-ea"/>
        <a:cs typeface="+mn-cs"/>
      </a:defRPr>
    </a:lvl4pPr>
    <a:lvl5pPr marL="1828800" algn="l" rtl="0" fontAlgn="base">
      <a:spcBef>
        <a:spcPct val="0"/>
      </a:spcBef>
      <a:spcAft>
        <a:spcPct val="0"/>
      </a:spcAft>
      <a:defRPr b="1" u="sng" kern="1200">
        <a:solidFill>
          <a:schemeClr val="tx1"/>
        </a:solidFill>
        <a:latin typeface="Arial" charset="0"/>
        <a:ea typeface="+mn-ea"/>
        <a:cs typeface="+mn-cs"/>
      </a:defRPr>
    </a:lvl5pPr>
    <a:lvl6pPr marL="2286000" algn="l" defTabSz="914400" rtl="0" eaLnBrk="1" latinLnBrk="0" hangingPunct="1">
      <a:defRPr b="1" u="sng" kern="1200">
        <a:solidFill>
          <a:schemeClr val="tx1"/>
        </a:solidFill>
        <a:latin typeface="Arial" charset="0"/>
        <a:ea typeface="+mn-ea"/>
        <a:cs typeface="+mn-cs"/>
      </a:defRPr>
    </a:lvl6pPr>
    <a:lvl7pPr marL="2743200" algn="l" defTabSz="914400" rtl="0" eaLnBrk="1" latinLnBrk="0" hangingPunct="1">
      <a:defRPr b="1" u="sng" kern="1200">
        <a:solidFill>
          <a:schemeClr val="tx1"/>
        </a:solidFill>
        <a:latin typeface="Arial" charset="0"/>
        <a:ea typeface="+mn-ea"/>
        <a:cs typeface="+mn-cs"/>
      </a:defRPr>
    </a:lvl7pPr>
    <a:lvl8pPr marL="3200400" algn="l" defTabSz="914400" rtl="0" eaLnBrk="1" latinLnBrk="0" hangingPunct="1">
      <a:defRPr b="1" u="sng" kern="1200">
        <a:solidFill>
          <a:schemeClr val="tx1"/>
        </a:solidFill>
        <a:latin typeface="Arial" charset="0"/>
        <a:ea typeface="+mn-ea"/>
        <a:cs typeface="+mn-cs"/>
      </a:defRPr>
    </a:lvl8pPr>
    <a:lvl9pPr marL="3657600" algn="l" defTabSz="914400" rtl="0" eaLnBrk="1" latinLnBrk="0" hangingPunct="1">
      <a:defRPr b="1" u="sng"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196" autoAdjust="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u="none"/>
            </a:lvl1pPr>
          </a:lstStyle>
          <a:p>
            <a:pPr>
              <a:defRPr/>
            </a:pPr>
            <a:endParaRPr lang="fr-FR"/>
          </a:p>
        </p:txBody>
      </p:sp>
      <p:sp>
        <p:nvSpPr>
          <p:cNvPr id="134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u="none"/>
            </a:lvl1pPr>
          </a:lstStyle>
          <a:p>
            <a:pPr>
              <a:defRPr/>
            </a:pPr>
            <a:endParaRPr lang="fr-FR"/>
          </a:p>
        </p:txBody>
      </p:sp>
      <p:sp>
        <p:nvSpPr>
          <p:cNvPr id="1146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4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34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u="none"/>
            </a:lvl1pPr>
          </a:lstStyle>
          <a:p>
            <a:pPr>
              <a:defRPr/>
            </a:pPr>
            <a:endParaRPr lang="fr-FR"/>
          </a:p>
        </p:txBody>
      </p:sp>
      <p:sp>
        <p:nvSpPr>
          <p:cNvPr id="134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u="none"/>
            </a:lvl1pPr>
          </a:lstStyle>
          <a:p>
            <a:pPr>
              <a:defRPr/>
            </a:pPr>
            <a:fld id="{056262F8-4785-4849-B158-60C27689C880}"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A. EL HIRI</a:t>
            </a:r>
          </a:p>
        </p:txBody>
      </p:sp>
      <p:sp>
        <p:nvSpPr>
          <p:cNvPr id="6" name="Rectangle 6"/>
          <p:cNvSpPr>
            <a:spLocks noGrp="1" noChangeArrowheads="1"/>
          </p:cNvSpPr>
          <p:nvPr>
            <p:ph type="sldNum" sz="quarter" idx="12"/>
          </p:nvPr>
        </p:nvSpPr>
        <p:spPr>
          <a:ln/>
        </p:spPr>
        <p:txBody>
          <a:bodyPr/>
          <a:lstStyle>
            <a:lvl1pPr>
              <a:defRPr/>
            </a:lvl1pPr>
          </a:lstStyle>
          <a:p>
            <a:pPr>
              <a:defRPr/>
            </a:pPr>
            <a:fld id="{174CC38F-CD04-4FC4-8D49-ECE633B43D25}"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A. EL HIRI</a:t>
            </a:r>
          </a:p>
        </p:txBody>
      </p:sp>
      <p:sp>
        <p:nvSpPr>
          <p:cNvPr id="6" name="Rectangle 6"/>
          <p:cNvSpPr>
            <a:spLocks noGrp="1" noChangeArrowheads="1"/>
          </p:cNvSpPr>
          <p:nvPr>
            <p:ph type="sldNum" sz="quarter" idx="12"/>
          </p:nvPr>
        </p:nvSpPr>
        <p:spPr>
          <a:ln/>
        </p:spPr>
        <p:txBody>
          <a:bodyPr/>
          <a:lstStyle>
            <a:lvl1pPr>
              <a:defRPr/>
            </a:lvl1pPr>
          </a:lstStyle>
          <a:p>
            <a:pPr>
              <a:defRPr/>
            </a:pPr>
            <a:fld id="{CD66E80D-CEBA-41F1-8540-82E3BF9725F8}"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A. EL HIRI</a:t>
            </a:r>
          </a:p>
        </p:txBody>
      </p:sp>
      <p:sp>
        <p:nvSpPr>
          <p:cNvPr id="6" name="Rectangle 6"/>
          <p:cNvSpPr>
            <a:spLocks noGrp="1" noChangeArrowheads="1"/>
          </p:cNvSpPr>
          <p:nvPr>
            <p:ph type="sldNum" sz="quarter" idx="12"/>
          </p:nvPr>
        </p:nvSpPr>
        <p:spPr>
          <a:ln/>
        </p:spPr>
        <p:txBody>
          <a:bodyPr/>
          <a:lstStyle>
            <a:lvl1pPr>
              <a:defRPr/>
            </a:lvl1pPr>
          </a:lstStyle>
          <a:p>
            <a:pPr>
              <a:defRPr/>
            </a:pPr>
            <a:fld id="{AE09E7BF-35DD-443E-8CD8-D6977E235F0E}"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600200"/>
            <a:ext cx="8229600" cy="4525963"/>
          </a:xfrm>
        </p:spPr>
        <p:txBody>
          <a:bodyPr/>
          <a:lstStyle/>
          <a:p>
            <a:pPr lvl="0"/>
            <a:endParaRPr lang="fr-F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A. EL HIRI</a:t>
            </a:r>
          </a:p>
        </p:txBody>
      </p:sp>
      <p:sp>
        <p:nvSpPr>
          <p:cNvPr id="6" name="Rectangle 6"/>
          <p:cNvSpPr>
            <a:spLocks noGrp="1" noChangeArrowheads="1"/>
          </p:cNvSpPr>
          <p:nvPr>
            <p:ph type="sldNum" sz="quarter" idx="12"/>
          </p:nvPr>
        </p:nvSpPr>
        <p:spPr>
          <a:ln/>
        </p:spPr>
        <p:txBody>
          <a:bodyPr/>
          <a:lstStyle>
            <a:lvl1pPr>
              <a:defRPr/>
            </a:lvl1pPr>
          </a:lstStyle>
          <a:p>
            <a:pPr>
              <a:defRPr/>
            </a:pPr>
            <a:fld id="{8A4950B2-1038-4D71-81CB-BD321D5D465F}"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A. EL HIRI</a:t>
            </a:r>
          </a:p>
        </p:txBody>
      </p:sp>
      <p:sp>
        <p:nvSpPr>
          <p:cNvPr id="6" name="Rectangle 6"/>
          <p:cNvSpPr>
            <a:spLocks noGrp="1" noChangeArrowheads="1"/>
          </p:cNvSpPr>
          <p:nvPr>
            <p:ph type="sldNum" sz="quarter" idx="12"/>
          </p:nvPr>
        </p:nvSpPr>
        <p:spPr>
          <a:ln/>
        </p:spPr>
        <p:txBody>
          <a:bodyPr/>
          <a:lstStyle>
            <a:lvl1pPr>
              <a:defRPr/>
            </a:lvl1pPr>
          </a:lstStyle>
          <a:p>
            <a:pPr>
              <a:defRPr/>
            </a:pPr>
            <a:fld id="{0F395069-E075-44FA-AA7B-61E3ADCEF256}"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A. EL HIRI</a:t>
            </a:r>
          </a:p>
        </p:txBody>
      </p:sp>
      <p:sp>
        <p:nvSpPr>
          <p:cNvPr id="6" name="Rectangle 6"/>
          <p:cNvSpPr>
            <a:spLocks noGrp="1" noChangeArrowheads="1"/>
          </p:cNvSpPr>
          <p:nvPr>
            <p:ph type="sldNum" sz="quarter" idx="12"/>
          </p:nvPr>
        </p:nvSpPr>
        <p:spPr>
          <a:ln/>
        </p:spPr>
        <p:txBody>
          <a:bodyPr/>
          <a:lstStyle>
            <a:lvl1pPr>
              <a:defRPr/>
            </a:lvl1pPr>
          </a:lstStyle>
          <a:p>
            <a:pPr>
              <a:defRPr/>
            </a:pPr>
            <a:fld id="{C5891C6D-D547-4D85-9779-D873A80E2EE0}"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A. EL HIRI</a:t>
            </a:r>
          </a:p>
        </p:txBody>
      </p:sp>
      <p:sp>
        <p:nvSpPr>
          <p:cNvPr id="7" name="Rectangle 6"/>
          <p:cNvSpPr>
            <a:spLocks noGrp="1" noChangeArrowheads="1"/>
          </p:cNvSpPr>
          <p:nvPr>
            <p:ph type="sldNum" sz="quarter" idx="12"/>
          </p:nvPr>
        </p:nvSpPr>
        <p:spPr>
          <a:ln/>
        </p:spPr>
        <p:txBody>
          <a:bodyPr/>
          <a:lstStyle>
            <a:lvl1pPr>
              <a:defRPr/>
            </a:lvl1pPr>
          </a:lstStyle>
          <a:p>
            <a:pPr>
              <a:defRPr/>
            </a:pPr>
            <a:fld id="{E99E6C78-8A0D-4D56-981A-D6E64C3E2CE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r>
              <a:rPr lang="fr-FR"/>
              <a:t>A. EL HIRI</a:t>
            </a:r>
          </a:p>
        </p:txBody>
      </p:sp>
      <p:sp>
        <p:nvSpPr>
          <p:cNvPr id="9" name="Rectangle 6"/>
          <p:cNvSpPr>
            <a:spLocks noGrp="1" noChangeArrowheads="1"/>
          </p:cNvSpPr>
          <p:nvPr>
            <p:ph type="sldNum" sz="quarter" idx="12"/>
          </p:nvPr>
        </p:nvSpPr>
        <p:spPr>
          <a:ln/>
        </p:spPr>
        <p:txBody>
          <a:bodyPr/>
          <a:lstStyle>
            <a:lvl1pPr>
              <a:defRPr/>
            </a:lvl1pPr>
          </a:lstStyle>
          <a:p>
            <a:pPr>
              <a:defRPr/>
            </a:pPr>
            <a:fld id="{5D573A0D-E4E8-4A9D-A93A-A3295213F87A}"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r>
              <a:rPr lang="fr-FR"/>
              <a:t>A. EL HIRI</a:t>
            </a:r>
          </a:p>
        </p:txBody>
      </p:sp>
      <p:sp>
        <p:nvSpPr>
          <p:cNvPr id="5" name="Rectangle 6"/>
          <p:cNvSpPr>
            <a:spLocks noGrp="1" noChangeArrowheads="1"/>
          </p:cNvSpPr>
          <p:nvPr>
            <p:ph type="sldNum" sz="quarter" idx="12"/>
          </p:nvPr>
        </p:nvSpPr>
        <p:spPr>
          <a:ln/>
        </p:spPr>
        <p:txBody>
          <a:bodyPr/>
          <a:lstStyle>
            <a:lvl1pPr>
              <a:defRPr/>
            </a:lvl1pPr>
          </a:lstStyle>
          <a:p>
            <a:pPr>
              <a:defRPr/>
            </a:pPr>
            <a:fld id="{530537B6-DB1C-41D9-82CD-6DD49D476453}"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r>
              <a:rPr lang="fr-FR"/>
              <a:t>A. EL HIRI</a:t>
            </a:r>
          </a:p>
        </p:txBody>
      </p:sp>
      <p:sp>
        <p:nvSpPr>
          <p:cNvPr id="4" name="Rectangle 6"/>
          <p:cNvSpPr>
            <a:spLocks noGrp="1" noChangeArrowheads="1"/>
          </p:cNvSpPr>
          <p:nvPr>
            <p:ph type="sldNum" sz="quarter" idx="12"/>
          </p:nvPr>
        </p:nvSpPr>
        <p:spPr>
          <a:ln/>
        </p:spPr>
        <p:txBody>
          <a:bodyPr/>
          <a:lstStyle>
            <a:lvl1pPr>
              <a:defRPr/>
            </a:lvl1pPr>
          </a:lstStyle>
          <a:p>
            <a:pPr>
              <a:defRPr/>
            </a:pPr>
            <a:fld id="{BD55F620-B76E-4203-B015-32EA6762CCDA}"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A. EL HIRI</a:t>
            </a:r>
          </a:p>
        </p:txBody>
      </p:sp>
      <p:sp>
        <p:nvSpPr>
          <p:cNvPr id="7" name="Rectangle 6"/>
          <p:cNvSpPr>
            <a:spLocks noGrp="1" noChangeArrowheads="1"/>
          </p:cNvSpPr>
          <p:nvPr>
            <p:ph type="sldNum" sz="quarter" idx="12"/>
          </p:nvPr>
        </p:nvSpPr>
        <p:spPr>
          <a:ln/>
        </p:spPr>
        <p:txBody>
          <a:bodyPr/>
          <a:lstStyle>
            <a:lvl1pPr>
              <a:defRPr/>
            </a:lvl1pPr>
          </a:lstStyle>
          <a:p>
            <a:pPr>
              <a:defRPr/>
            </a:pPr>
            <a:fld id="{38EC83C7-9B29-4FF9-B20E-078B539B5FB0}"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A. EL HIRI</a:t>
            </a:r>
          </a:p>
        </p:txBody>
      </p:sp>
      <p:sp>
        <p:nvSpPr>
          <p:cNvPr id="7" name="Rectangle 6"/>
          <p:cNvSpPr>
            <a:spLocks noGrp="1" noChangeArrowheads="1"/>
          </p:cNvSpPr>
          <p:nvPr>
            <p:ph type="sldNum" sz="quarter" idx="12"/>
          </p:nvPr>
        </p:nvSpPr>
        <p:spPr>
          <a:ln/>
        </p:spPr>
        <p:txBody>
          <a:bodyPr/>
          <a:lstStyle>
            <a:lvl1pPr>
              <a:defRPr/>
            </a:lvl1pPr>
          </a:lstStyle>
          <a:p>
            <a:pPr>
              <a:defRPr/>
            </a:pPr>
            <a:fld id="{B6F07ED0-5A59-4D32-AEEF-C2D30FAD4F6D}"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u="none"/>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u="none"/>
            </a:lvl1pPr>
          </a:lstStyle>
          <a:p>
            <a:pPr>
              <a:defRPr/>
            </a:pPr>
            <a:r>
              <a:rPr lang="fr-FR"/>
              <a:t>A. EL HIRI</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u="none"/>
            </a:lvl1pPr>
          </a:lstStyle>
          <a:p>
            <a:pPr>
              <a:defRPr/>
            </a:pPr>
            <a:fld id="{661FAD62-BE2C-42EB-9912-25A1D3E6C1E4}" type="slidenum">
              <a:rPr lang="fr-FR"/>
              <a:pPr>
                <a:defRPr/>
              </a:pPr>
              <a:t>‹N°›</a:t>
            </a:fld>
            <a:endParaRPr lang="fr-F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ctrTitle"/>
          </p:nvPr>
        </p:nvSpPr>
        <p:spPr>
          <a:xfrm>
            <a:off x="0" y="4005263"/>
            <a:ext cx="9144000" cy="2087562"/>
          </a:xfrm>
          <a:solidFill>
            <a:srgbClr val="FF0000"/>
          </a:solidFill>
        </p:spPr>
        <p:txBody>
          <a:bodyPr/>
          <a:lstStyle/>
          <a:p>
            <a:r>
              <a:rPr lang="fr-FR" b="1" smtClean="0">
                <a:solidFill>
                  <a:schemeClr val="bg2"/>
                </a:solidFill>
              </a:rPr>
              <a:t>Problèmes sociaux et économiques </a:t>
            </a:r>
          </a:p>
        </p:txBody>
      </p:sp>
      <p:sp>
        <p:nvSpPr>
          <p:cNvPr id="3" name="Sous-titre 2"/>
          <p:cNvSpPr>
            <a:spLocks noGrp="1"/>
          </p:cNvSpPr>
          <p:nvPr>
            <p:ph type="subTitle" idx="1"/>
          </p:nvPr>
        </p:nvSpPr>
        <p:spPr>
          <a:xfrm>
            <a:off x="0" y="2133600"/>
            <a:ext cx="9144000" cy="1752600"/>
          </a:xfrm>
          <a:solidFill>
            <a:schemeClr val="tx1"/>
          </a:solidFill>
        </p:spPr>
        <p:txBody>
          <a:bodyPr>
            <a:normAutofit fontScale="70000" lnSpcReduction="20000"/>
          </a:bodyPr>
          <a:lstStyle/>
          <a:p>
            <a:pPr marL="2157413" indent="-2157413" eaLnBrk="1" hangingPunct="1">
              <a:defRPr/>
            </a:pPr>
            <a:r>
              <a:rPr lang="fr-FR" b="1" dirty="0" smtClean="0">
                <a:solidFill>
                  <a:schemeClr val="bg2"/>
                </a:solidFill>
              </a:rPr>
              <a:t>Filières : Sciences Economiques et Gestion</a:t>
            </a:r>
          </a:p>
          <a:p>
            <a:pPr marL="2157413" indent="-2157413" eaLnBrk="1" hangingPunct="1">
              <a:defRPr/>
            </a:pPr>
            <a:r>
              <a:rPr lang="fr-FR" b="1" dirty="0" smtClean="0">
                <a:solidFill>
                  <a:schemeClr val="bg2"/>
                </a:solidFill>
              </a:rPr>
              <a:t>Semestre 3</a:t>
            </a:r>
          </a:p>
          <a:p>
            <a:pPr marL="2157413" indent="-2157413" eaLnBrk="1" hangingPunct="1">
              <a:defRPr/>
            </a:pPr>
            <a:r>
              <a:rPr lang="fr-FR" b="1" dirty="0" smtClean="0">
                <a:solidFill>
                  <a:schemeClr val="bg2"/>
                </a:solidFill>
              </a:rPr>
              <a:t>Module : Economie III</a:t>
            </a:r>
          </a:p>
          <a:p>
            <a:pPr>
              <a:defRPr/>
            </a:pPr>
            <a:r>
              <a:rPr lang="fr-FR" b="1" dirty="0" smtClean="0">
                <a:solidFill>
                  <a:schemeClr val="bg2"/>
                </a:solidFill>
              </a:rPr>
              <a:t>Enseignant : A. EL HIRI</a:t>
            </a:r>
          </a:p>
          <a:p>
            <a:pPr>
              <a:defRPr/>
            </a:pPr>
            <a:r>
              <a:rPr lang="fr-FR" b="1" dirty="0" smtClean="0">
                <a:solidFill>
                  <a:schemeClr val="bg2"/>
                </a:solidFill>
              </a:rPr>
              <a:t>Année universitaire </a:t>
            </a:r>
            <a:r>
              <a:rPr lang="fr-FR" b="1" smtClean="0">
                <a:solidFill>
                  <a:schemeClr val="bg2"/>
                </a:solidFill>
              </a:rPr>
              <a:t>: 2013-2014</a:t>
            </a:r>
            <a:endParaRPr lang="fr-FR" b="1" dirty="0">
              <a:solidFill>
                <a:schemeClr val="bg2"/>
              </a:solidFill>
            </a:endParaRPr>
          </a:p>
        </p:txBody>
      </p:sp>
      <p:sp>
        <p:nvSpPr>
          <p:cNvPr id="3076" name="Espace réservé du pied de page 3"/>
          <p:cNvSpPr>
            <a:spLocks noGrp="1"/>
          </p:cNvSpPr>
          <p:nvPr>
            <p:ph type="ftr" sz="quarter" idx="11"/>
          </p:nvPr>
        </p:nvSpPr>
        <p:spPr>
          <a:noFill/>
        </p:spPr>
        <p:txBody>
          <a:bodyPr/>
          <a:lstStyle/>
          <a:p>
            <a:r>
              <a:rPr lang="fr-FR" smtClean="0">
                <a:solidFill>
                  <a:srgbClr val="FF0000"/>
                </a:solidFill>
              </a:rPr>
              <a:t>A. EL HIRI</a:t>
            </a:r>
          </a:p>
        </p:txBody>
      </p:sp>
      <p:sp>
        <p:nvSpPr>
          <p:cNvPr id="3077" name="ZoneTexte 4"/>
          <p:cNvSpPr txBox="1">
            <a:spLocks noChangeArrowheads="1"/>
          </p:cNvSpPr>
          <p:nvPr/>
        </p:nvSpPr>
        <p:spPr bwMode="auto">
          <a:xfrm>
            <a:off x="0" y="0"/>
            <a:ext cx="9144000" cy="1477963"/>
          </a:xfrm>
          <a:prstGeom prst="rect">
            <a:avLst/>
          </a:prstGeom>
          <a:noFill/>
          <a:ln w="9525">
            <a:noFill/>
            <a:miter lim="800000"/>
            <a:headEnd/>
            <a:tailEnd/>
          </a:ln>
        </p:spPr>
        <p:txBody>
          <a:bodyPr>
            <a:spAutoFit/>
          </a:bodyPr>
          <a:lstStyle/>
          <a:p>
            <a:pPr algn="ctr"/>
            <a:r>
              <a:rPr lang="fr-FR" sz="2400" u="none"/>
              <a:t>UNIVERSITE SIDI MOHAMMED BEN ABDELLAH</a:t>
            </a:r>
          </a:p>
          <a:p>
            <a:pPr algn="ctr"/>
            <a:r>
              <a:rPr lang="fr-FR" sz="2400" u="none"/>
              <a:t>Faculté des Sciences Juridiques, Economiques et Sociales – Fès-</a:t>
            </a:r>
            <a:endParaRPr lang="fr-FR" u="none"/>
          </a:p>
          <a:p>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pied de page 4"/>
          <p:cNvSpPr>
            <a:spLocks noGrp="1"/>
          </p:cNvSpPr>
          <p:nvPr>
            <p:ph type="ftr" sz="quarter" idx="11"/>
          </p:nvPr>
        </p:nvSpPr>
        <p:spPr>
          <a:noFill/>
        </p:spPr>
        <p:txBody>
          <a:bodyPr/>
          <a:lstStyle/>
          <a:p>
            <a:r>
              <a:rPr lang="fr-FR" smtClean="0"/>
              <a:t>A. EL HIRI</a:t>
            </a:r>
          </a:p>
        </p:txBody>
      </p:sp>
      <p:sp>
        <p:nvSpPr>
          <p:cNvPr id="1229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800" b="1" i="1" smtClean="0"/>
              <a:t>Le Tableau Economique de F.Quesnay</a:t>
            </a:r>
            <a:br>
              <a:rPr lang="fr-FR" sz="2800" b="1" i="1" smtClean="0"/>
            </a:br>
            <a:r>
              <a:rPr lang="fr-FR" sz="2800" b="1" i="1" smtClean="0"/>
              <a:t/>
            </a:r>
            <a:br>
              <a:rPr lang="fr-FR" sz="2800" b="1" i="1" smtClean="0"/>
            </a:br>
            <a:endParaRPr lang="fr-FR" sz="2800" b="1" i="1" smtClean="0"/>
          </a:p>
        </p:txBody>
      </p:sp>
      <p:sp>
        <p:nvSpPr>
          <p:cNvPr id="12292" name="Rectangle 3"/>
          <p:cNvSpPr>
            <a:spLocks noGrp="1" noChangeArrowheads="1"/>
          </p:cNvSpPr>
          <p:nvPr>
            <p:ph type="body" idx="1"/>
          </p:nvPr>
        </p:nvSpPr>
        <p:spPr>
          <a:xfrm>
            <a:off x="323850" y="1600200"/>
            <a:ext cx="8362950" cy="4997450"/>
          </a:xfrm>
        </p:spPr>
        <p:txBody>
          <a:bodyPr/>
          <a:lstStyle/>
          <a:p>
            <a:pPr marL="0" indent="0" eaLnBrk="1" hangingPunct="1">
              <a:buFontTx/>
              <a:buNone/>
            </a:pPr>
            <a:endParaRPr lang="fr-FR" sz="2800" b="1" i="1" smtClean="0"/>
          </a:p>
          <a:p>
            <a:pPr marL="0" indent="0" algn="just" eaLnBrk="1" hangingPunct="1"/>
            <a:r>
              <a:rPr lang="fr-FR" b="1" i="1" smtClean="0"/>
              <a:t>elle consacre une partie de ses richesses à des dépenses productives sous forme d’investissements et de mises de fonds initiales dans l’exploitation de la terre;</a:t>
            </a:r>
          </a:p>
          <a:p>
            <a:pPr marL="0" indent="0" algn="just" eaLnBrk="1" hangingPunct="1"/>
            <a:r>
              <a:rPr lang="fr-FR" b="1" i="1" smtClean="0"/>
              <a:t>elle anime toute l’activité économique par la circulation du produit que lui paie annuellement la classe productive.</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Espace réservé du pied de page 4"/>
          <p:cNvSpPr>
            <a:spLocks noGrp="1"/>
          </p:cNvSpPr>
          <p:nvPr>
            <p:ph type="ftr" sz="quarter" idx="11"/>
          </p:nvPr>
        </p:nvSpPr>
        <p:spPr>
          <a:noFill/>
        </p:spPr>
        <p:txBody>
          <a:bodyPr/>
          <a:lstStyle/>
          <a:p>
            <a:r>
              <a:rPr lang="fr-FR" smtClean="0"/>
              <a:t>A. EL HIRI</a:t>
            </a:r>
          </a:p>
        </p:txBody>
      </p:sp>
      <p:sp>
        <p:nvSpPr>
          <p:cNvPr id="10445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1600" b="1" i="1" smtClean="0"/>
              <a:t>Section IV : Les orientations contemporaines de la théorie de la répartition</a:t>
            </a:r>
            <a:r>
              <a:rPr lang="fr-FR" smtClean="0"/>
              <a:t> </a:t>
            </a:r>
          </a:p>
        </p:txBody>
      </p:sp>
      <p:sp>
        <p:nvSpPr>
          <p:cNvPr id="104452"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800" b="1" smtClean="0"/>
              <a:t>§2- L’analyse en termes de lutte de</a:t>
            </a:r>
            <a:r>
              <a:rPr lang="fr-FR" sz="2800" smtClean="0"/>
              <a:t> </a:t>
            </a:r>
            <a:r>
              <a:rPr lang="fr-FR" sz="2800" b="1" smtClean="0"/>
              <a:t>groupes</a:t>
            </a:r>
          </a:p>
          <a:p>
            <a:pPr marL="0" indent="0" algn="just" eaLnBrk="1" hangingPunct="1"/>
            <a:r>
              <a:rPr lang="fr-FR" sz="2800" b="1" smtClean="0"/>
              <a:t>Plusieurs objectifs :</a:t>
            </a:r>
          </a:p>
          <a:p>
            <a:pPr marL="0" indent="0" algn="just" eaLnBrk="1" hangingPunct="1">
              <a:buFontTx/>
              <a:buNone/>
            </a:pPr>
            <a:r>
              <a:rPr lang="fr-FR" b="1" smtClean="0"/>
              <a:t>1- Prendre en considération tous les processus qui interviennent pour assurer la répartition du revenu national. </a:t>
            </a:r>
          </a:p>
          <a:p>
            <a:pPr marL="0" indent="0" algn="just" eaLnBrk="1" hangingPunct="1">
              <a:buFontTx/>
              <a:buNone/>
            </a:pPr>
            <a:r>
              <a:rPr lang="fr-FR" b="1" smtClean="0"/>
              <a:t>Sont également retenus les phénomènes de marché et toutes les institutions qui interviennent dans le cadre national.</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Espace réservé du pied de page 4"/>
          <p:cNvSpPr>
            <a:spLocks noGrp="1"/>
          </p:cNvSpPr>
          <p:nvPr>
            <p:ph type="ftr" sz="quarter" idx="11"/>
          </p:nvPr>
        </p:nvSpPr>
        <p:spPr>
          <a:noFill/>
        </p:spPr>
        <p:txBody>
          <a:bodyPr/>
          <a:lstStyle/>
          <a:p>
            <a:r>
              <a:rPr lang="fr-FR" smtClean="0"/>
              <a:t>A. EL HIRI</a:t>
            </a:r>
          </a:p>
        </p:txBody>
      </p:sp>
      <p:sp>
        <p:nvSpPr>
          <p:cNvPr id="10547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1600" b="1" i="1" smtClean="0"/>
              <a:t>Section IV : Les orientations contemporaines de la théorie de la répartition</a:t>
            </a:r>
            <a:r>
              <a:rPr lang="fr-FR" smtClean="0"/>
              <a:t> </a:t>
            </a:r>
          </a:p>
        </p:txBody>
      </p:sp>
      <p:sp>
        <p:nvSpPr>
          <p:cNvPr id="105476"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800" b="1" smtClean="0"/>
              <a:t>§2- L’analyse en termes de lutte de</a:t>
            </a:r>
            <a:r>
              <a:rPr lang="fr-FR" sz="2800" smtClean="0"/>
              <a:t> </a:t>
            </a:r>
            <a:r>
              <a:rPr lang="fr-FR" sz="2800" b="1" smtClean="0"/>
              <a:t>groupes</a:t>
            </a:r>
          </a:p>
          <a:p>
            <a:pPr marL="0" indent="0" algn="just" eaLnBrk="1" hangingPunct="1"/>
            <a:r>
              <a:rPr lang="fr-FR" sz="2800" b="1" smtClean="0"/>
              <a:t>Plusieurs objectifs :</a:t>
            </a:r>
          </a:p>
          <a:p>
            <a:pPr marL="0" indent="0" algn="just" eaLnBrk="1" hangingPunct="1">
              <a:buFontTx/>
              <a:buNone/>
            </a:pPr>
            <a:r>
              <a:rPr lang="fr-FR" b="1" smtClean="0"/>
              <a:t>2- Intégrer à la théorie économique des facteurs sociologiques en répartissant les individus et les institutions en catégories homogènes, dont le critère de classification est le comportement en matière de répartition.</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Espace réservé du pied de page 4"/>
          <p:cNvSpPr>
            <a:spLocks noGrp="1"/>
          </p:cNvSpPr>
          <p:nvPr>
            <p:ph type="ftr" sz="quarter" idx="11"/>
          </p:nvPr>
        </p:nvSpPr>
        <p:spPr>
          <a:noFill/>
        </p:spPr>
        <p:txBody>
          <a:bodyPr/>
          <a:lstStyle/>
          <a:p>
            <a:r>
              <a:rPr lang="fr-FR" smtClean="0"/>
              <a:t>A. EL HIRI</a:t>
            </a:r>
          </a:p>
        </p:txBody>
      </p:sp>
      <p:sp>
        <p:nvSpPr>
          <p:cNvPr id="106499" name="Rectangle 4"/>
          <p:cNvSpPr>
            <a:spLocks noGrp="1" noChangeArrowheads="1"/>
          </p:cNvSpPr>
          <p:nvPr>
            <p:ph type="title"/>
          </p:nvPr>
        </p:nvSpPr>
        <p:spPr/>
        <p:txBody>
          <a:bodyPr/>
          <a:lstStyle/>
          <a:p>
            <a:pPr eaLnBrk="1" hangingPunct="1"/>
            <a:r>
              <a:rPr lang="fr-FR" sz="4000" smtClean="0"/>
              <a:t>La répartition</a:t>
            </a:r>
            <a:br>
              <a:rPr lang="fr-FR" sz="4000" smtClean="0"/>
            </a:br>
            <a:r>
              <a:rPr lang="fr-FR" sz="1600" b="1" i="1" smtClean="0"/>
              <a:t>Section IV : Les orientations contemporaines de la théorie de la répartition</a:t>
            </a:r>
            <a:br>
              <a:rPr lang="fr-FR" sz="1600" b="1" i="1" smtClean="0"/>
            </a:br>
            <a:r>
              <a:rPr lang="fr-FR" sz="2000" b="1" smtClean="0"/>
              <a:t>§2- L’analyse en termes de lutte de</a:t>
            </a:r>
            <a:r>
              <a:rPr lang="fr-FR" sz="2000" smtClean="0"/>
              <a:t> </a:t>
            </a:r>
            <a:r>
              <a:rPr lang="fr-FR" sz="2000" b="1" smtClean="0"/>
              <a:t>groupes</a:t>
            </a:r>
            <a:r>
              <a:rPr lang="fr-FR" sz="3600" b="1" smtClean="0"/>
              <a:t/>
            </a:r>
            <a:br>
              <a:rPr lang="fr-FR" sz="3600" b="1" smtClean="0"/>
            </a:br>
            <a:r>
              <a:rPr lang="fr-FR" sz="1600" b="1" i="1" smtClean="0"/>
              <a:t/>
            </a:r>
            <a:br>
              <a:rPr lang="fr-FR" sz="1600" b="1" i="1" smtClean="0"/>
            </a:br>
            <a:endParaRPr lang="fr-FR" sz="1600" b="1" i="1" smtClean="0"/>
          </a:p>
        </p:txBody>
      </p:sp>
      <p:graphicFrame>
        <p:nvGraphicFramePr>
          <p:cNvPr id="124968" name="Group 40"/>
          <p:cNvGraphicFramePr>
            <a:graphicFrameLocks noGrp="1"/>
          </p:cNvGraphicFramePr>
          <p:nvPr>
            <p:ph type="tbl" idx="1"/>
          </p:nvPr>
        </p:nvGraphicFramePr>
        <p:xfrm>
          <a:off x="179388" y="1412875"/>
          <a:ext cx="8750300" cy="5068888"/>
        </p:xfrm>
        <a:graphic>
          <a:graphicData uri="http://schemas.openxmlformats.org/drawingml/2006/table">
            <a:tbl>
              <a:tblPr/>
              <a:tblGrid>
                <a:gridCol w="4440237"/>
                <a:gridCol w="4310063"/>
              </a:tblGrid>
              <a:tr h="5857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Times New Roman" pitchFamily="18" charset="0"/>
                          <a:cs typeface="Times New Roman" pitchFamily="18" charset="0"/>
                        </a:rPr>
                        <a:t>Groupes</a:t>
                      </a:r>
                      <a:endParaRPr kumimoji="0" lang="fr-F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Times New Roman" pitchFamily="18" charset="0"/>
                          <a:cs typeface="Times New Roman" pitchFamily="18" charset="0"/>
                        </a:rPr>
                        <a:t>Catégories</a:t>
                      </a:r>
                      <a:endParaRPr kumimoji="0" lang="fr-F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831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cs typeface="Times New Roman" pitchFamily="18" charset="0"/>
                        </a:rPr>
                        <a:t>I- Salariés…………………..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cs typeface="Times New Roman" pitchFamily="18" charset="0"/>
                        </a:rPr>
                        <a:t>II- Titulaires de profits……..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cs typeface="Times New Roman" pitchFamily="18" charset="0"/>
                        </a:rPr>
                        <a:t>III- Exploitants agricoles…..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cs typeface="Times New Roman" pitchFamily="18" charset="0"/>
                        </a:rPr>
                        <a:t>IV- Prêteurs……………….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cs typeface="Times New Roman" pitchFamily="18" charset="0"/>
                        </a:rPr>
                        <a:t>V- Bénéficiaires de transferts</a:t>
                      </a: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1- Ouvriers (travailleurs manuels)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2- Salariés non manuels (employés et fonctionnaires)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3- Cadres des secteurs privés et nationalisés.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4- Entrepreneurs individuels de l’industrie et du commerce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5- Sociétés privées et nationalisées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6- Administrateurs de sociétés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7- Membres des professions libérales.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8- Exploitants agricoles.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9- Prêteurs.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10- Bénéficiaires de transferts.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Espace réservé du pied de page 4"/>
          <p:cNvSpPr>
            <a:spLocks noGrp="1"/>
          </p:cNvSpPr>
          <p:nvPr>
            <p:ph type="ftr" sz="quarter" idx="11"/>
          </p:nvPr>
        </p:nvSpPr>
        <p:spPr>
          <a:noFill/>
        </p:spPr>
        <p:txBody>
          <a:bodyPr/>
          <a:lstStyle/>
          <a:p>
            <a:r>
              <a:rPr lang="fr-FR" smtClean="0"/>
              <a:t>A. EL HIRI</a:t>
            </a:r>
          </a:p>
        </p:txBody>
      </p:sp>
      <p:sp>
        <p:nvSpPr>
          <p:cNvPr id="10752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1600" b="1" i="1" smtClean="0"/>
              <a:t>Section IV : Les orientations contemporaines de la théorie de la répartition</a:t>
            </a:r>
            <a:r>
              <a:rPr lang="fr-FR" smtClean="0"/>
              <a:t> </a:t>
            </a:r>
          </a:p>
        </p:txBody>
      </p:sp>
      <p:sp>
        <p:nvSpPr>
          <p:cNvPr id="107524"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800" b="1" smtClean="0"/>
              <a:t>§2- L’analyse en termes de lutte de</a:t>
            </a:r>
            <a:r>
              <a:rPr lang="fr-FR" sz="2800" smtClean="0"/>
              <a:t> </a:t>
            </a:r>
            <a:r>
              <a:rPr lang="fr-FR" sz="2800" b="1" smtClean="0"/>
              <a:t>groupes</a:t>
            </a:r>
          </a:p>
          <a:p>
            <a:pPr marL="0" indent="0" algn="just" eaLnBrk="1" hangingPunct="1"/>
            <a:r>
              <a:rPr lang="fr-FR" sz="2800" b="1" smtClean="0"/>
              <a:t>Plusieurs objectifs :</a:t>
            </a:r>
          </a:p>
          <a:p>
            <a:pPr marL="0" indent="0" algn="just" eaLnBrk="1" hangingPunct="1"/>
            <a:r>
              <a:rPr lang="fr-FR" b="1" smtClean="0"/>
              <a:t>3- La prise en compte de l’évolution des institutions et des comportements.</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Espace réservé du pied de page 4"/>
          <p:cNvSpPr>
            <a:spLocks noGrp="1"/>
          </p:cNvSpPr>
          <p:nvPr>
            <p:ph type="ftr" sz="quarter" idx="11"/>
          </p:nvPr>
        </p:nvSpPr>
        <p:spPr>
          <a:noFill/>
        </p:spPr>
        <p:txBody>
          <a:bodyPr/>
          <a:lstStyle/>
          <a:p>
            <a:r>
              <a:rPr lang="fr-FR" smtClean="0"/>
              <a:t>A. EL HIRI</a:t>
            </a:r>
          </a:p>
        </p:txBody>
      </p:sp>
      <p:sp>
        <p:nvSpPr>
          <p:cNvPr id="10854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smtClean="0"/>
              <a:t>Chapitre II : L’analyse quantitative de la répartition</a:t>
            </a:r>
            <a:r>
              <a:rPr lang="fr-FR" b="1" i="1" smtClean="0"/>
              <a:t/>
            </a:r>
            <a:br>
              <a:rPr lang="fr-FR" b="1" i="1" smtClean="0"/>
            </a:br>
            <a:endParaRPr lang="fr-FR" sz="2400" b="1" i="1" smtClean="0"/>
          </a:p>
        </p:txBody>
      </p:sp>
      <p:sp>
        <p:nvSpPr>
          <p:cNvPr id="108548" name="Rectangle 3"/>
          <p:cNvSpPr>
            <a:spLocks noGrp="1" noChangeArrowheads="1"/>
          </p:cNvSpPr>
          <p:nvPr>
            <p:ph type="body" idx="1"/>
          </p:nvPr>
        </p:nvSpPr>
        <p:spPr>
          <a:xfrm>
            <a:off x="323850" y="1600200"/>
            <a:ext cx="8820150" cy="4997450"/>
          </a:xfrm>
        </p:spPr>
        <p:txBody>
          <a:bodyPr/>
          <a:lstStyle/>
          <a:p>
            <a:pPr marL="0" indent="0" algn="just" eaLnBrk="1" hangingPunct="1"/>
            <a:r>
              <a:rPr lang="fr-FR" sz="2400" b="1" i="1" smtClean="0"/>
              <a:t>Il s’agit de montrer comment le revenu national est réparti entre les facteurs de production et les individus.</a:t>
            </a:r>
          </a:p>
          <a:p>
            <a:pPr marL="0" indent="0" algn="just" eaLnBrk="1" hangingPunct="1"/>
            <a:endParaRPr lang="fr-FR" sz="2400" b="1" i="1" smtClean="0"/>
          </a:p>
          <a:p>
            <a:pPr marL="0" indent="0" algn="just" eaLnBrk="1" hangingPunct="1"/>
            <a:endParaRPr lang="fr-FR" sz="2400" b="1" i="1" smtClean="0"/>
          </a:p>
          <a:p>
            <a:pPr marL="0" indent="0" algn="just" eaLnBrk="1" hangingPunct="1"/>
            <a:r>
              <a:rPr lang="fr-FR" sz="2400" b="1" i="1" u="sng" smtClean="0"/>
              <a:t>Dans le premier cas</a:t>
            </a:r>
            <a:r>
              <a:rPr lang="fr-FR" sz="2400" b="1" i="1" smtClean="0"/>
              <a:t>, c’est la répartition fonctionnelle      (ou de répartition selon le type de revenu) ;</a:t>
            </a:r>
          </a:p>
          <a:p>
            <a:pPr marL="0" indent="0" algn="just" eaLnBrk="1" hangingPunct="1"/>
            <a:endParaRPr lang="fr-FR" sz="2400" b="1" i="1" smtClean="0"/>
          </a:p>
          <a:p>
            <a:pPr marL="0" indent="0" algn="just" eaLnBrk="1" hangingPunct="1"/>
            <a:r>
              <a:rPr lang="fr-FR" sz="2400" b="1" i="1" u="sng" smtClean="0"/>
              <a:t>Dans le second cas</a:t>
            </a:r>
            <a:r>
              <a:rPr lang="fr-FR" sz="2400" b="1" i="1" smtClean="0"/>
              <a:t>, c’est la répartition personnelle          (ou de répartition selon la dimension du revenu).</a:t>
            </a:r>
            <a:endParaRPr lang="fr-FR" sz="3600" b="1" smtClean="0"/>
          </a:p>
          <a:p>
            <a:pPr marL="0" indent="0" algn="just" eaLnBrk="1" hangingPunct="1"/>
            <a:endParaRPr lang="fr-FR" sz="3600" b="1" smtClean="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Espace réservé du pied de page 4"/>
          <p:cNvSpPr>
            <a:spLocks noGrp="1"/>
          </p:cNvSpPr>
          <p:nvPr>
            <p:ph type="ftr" sz="quarter" idx="11"/>
          </p:nvPr>
        </p:nvSpPr>
        <p:spPr>
          <a:noFill/>
        </p:spPr>
        <p:txBody>
          <a:bodyPr/>
          <a:lstStyle/>
          <a:p>
            <a:r>
              <a:rPr lang="fr-FR" smtClean="0"/>
              <a:t>A. EL HIRI</a:t>
            </a:r>
          </a:p>
        </p:txBody>
      </p:sp>
      <p:sp>
        <p:nvSpPr>
          <p:cNvPr id="10957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smtClean="0"/>
              <a:t>Chapitre II : L’analyse quantitative de la répartition</a:t>
            </a:r>
            <a:r>
              <a:rPr lang="fr-FR" b="1" i="1" smtClean="0"/>
              <a:t/>
            </a:r>
            <a:br>
              <a:rPr lang="fr-FR" b="1" i="1" smtClean="0"/>
            </a:br>
            <a:r>
              <a:rPr lang="fr-FR" sz="1800" b="1" i="1" smtClean="0"/>
              <a:t>Section I- La répartition fonctionnelle du revenu national</a:t>
            </a:r>
          </a:p>
        </p:txBody>
      </p:sp>
      <p:sp>
        <p:nvSpPr>
          <p:cNvPr id="109572" name="Rectangle 3"/>
          <p:cNvSpPr>
            <a:spLocks noGrp="1" noChangeArrowheads="1"/>
          </p:cNvSpPr>
          <p:nvPr>
            <p:ph type="body" idx="1"/>
          </p:nvPr>
        </p:nvSpPr>
        <p:spPr>
          <a:xfrm>
            <a:off x="323850" y="1600200"/>
            <a:ext cx="8820150" cy="4997450"/>
          </a:xfrm>
        </p:spPr>
        <p:txBody>
          <a:bodyPr/>
          <a:lstStyle/>
          <a:p>
            <a:pPr marL="0" indent="0" algn="just" eaLnBrk="1" hangingPunct="1"/>
            <a:r>
              <a:rPr lang="fr-FR" b="1" smtClean="0"/>
              <a:t>Le revenu national est la somme des revenus qui bénéficient aux facteurs de la production comme rémunérations de leur contribution à des opérations productives pendant la période étudiée : salaires, loyers et intérêts, profits. </a:t>
            </a:r>
          </a:p>
          <a:p>
            <a:pPr marL="0" indent="0" algn="just" eaLnBrk="1" hangingPunct="1"/>
            <a:endParaRPr lang="fr-FR" b="1" smtClean="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Espace réservé du pied de page 4"/>
          <p:cNvSpPr>
            <a:spLocks noGrp="1"/>
          </p:cNvSpPr>
          <p:nvPr>
            <p:ph type="ftr" sz="quarter" idx="11"/>
          </p:nvPr>
        </p:nvSpPr>
        <p:spPr>
          <a:noFill/>
        </p:spPr>
        <p:txBody>
          <a:bodyPr/>
          <a:lstStyle/>
          <a:p>
            <a:r>
              <a:rPr lang="fr-FR" smtClean="0"/>
              <a:t>A. EL HIRI</a:t>
            </a:r>
          </a:p>
        </p:txBody>
      </p:sp>
      <p:sp>
        <p:nvSpPr>
          <p:cNvPr id="11059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smtClean="0"/>
              <a:t>Chapitre II : L’analyse quantitative de la répartition</a:t>
            </a:r>
            <a:r>
              <a:rPr lang="fr-FR" b="1" i="1" smtClean="0"/>
              <a:t/>
            </a:r>
            <a:br>
              <a:rPr lang="fr-FR" b="1" i="1" smtClean="0"/>
            </a:br>
            <a:r>
              <a:rPr lang="fr-FR" sz="1800" b="1" i="1" smtClean="0"/>
              <a:t>Section I- La répartition fonctionnelle du revenu national</a:t>
            </a:r>
          </a:p>
        </p:txBody>
      </p:sp>
      <p:sp>
        <p:nvSpPr>
          <p:cNvPr id="110596" name="Rectangle 3"/>
          <p:cNvSpPr>
            <a:spLocks noGrp="1" noChangeArrowheads="1"/>
          </p:cNvSpPr>
          <p:nvPr>
            <p:ph type="body" idx="1"/>
          </p:nvPr>
        </p:nvSpPr>
        <p:spPr>
          <a:xfrm>
            <a:off x="323850" y="1600200"/>
            <a:ext cx="8820150" cy="4997450"/>
          </a:xfrm>
        </p:spPr>
        <p:txBody>
          <a:bodyPr/>
          <a:lstStyle/>
          <a:p>
            <a:pPr marL="0" indent="0" algn="just" eaLnBrk="1" hangingPunct="1">
              <a:buFontTx/>
              <a:buNone/>
            </a:pPr>
            <a:r>
              <a:rPr lang="fr-FR" b="1" smtClean="0"/>
              <a:t>Ce sont les revenus reçus par les agents de la production pour :</a:t>
            </a:r>
          </a:p>
          <a:p>
            <a:pPr marL="0" indent="0" algn="just" eaLnBrk="1" hangingPunct="1">
              <a:buFontTx/>
              <a:buNone/>
            </a:pPr>
            <a:endParaRPr lang="fr-FR" b="1" smtClean="0"/>
          </a:p>
          <a:p>
            <a:pPr marL="0" indent="0" algn="just" eaLnBrk="1" hangingPunct="1"/>
            <a:r>
              <a:rPr lang="fr-FR" b="1" smtClean="0"/>
              <a:t> le travail qu’ils ont fourni ;</a:t>
            </a:r>
          </a:p>
          <a:p>
            <a:pPr marL="0" indent="0" algn="just" eaLnBrk="1" hangingPunct="1"/>
            <a:r>
              <a:rPr lang="fr-FR" b="1" smtClean="0"/>
              <a:t> le capital qu’ils ont prêté ou utilisé ;</a:t>
            </a:r>
          </a:p>
          <a:p>
            <a:pPr marL="0" indent="0" algn="just" eaLnBrk="1" hangingPunct="1"/>
            <a:r>
              <a:rPr lang="fr-FR" b="1" smtClean="0"/>
              <a:t> l’activité d’entreprise à laquelle ils se sont livrés.</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Espace réservé du pied de page 4"/>
          <p:cNvSpPr>
            <a:spLocks noGrp="1"/>
          </p:cNvSpPr>
          <p:nvPr>
            <p:ph type="ftr" sz="quarter" idx="11"/>
          </p:nvPr>
        </p:nvSpPr>
        <p:spPr>
          <a:noFill/>
        </p:spPr>
        <p:txBody>
          <a:bodyPr/>
          <a:lstStyle/>
          <a:p>
            <a:r>
              <a:rPr lang="fr-FR" smtClean="0"/>
              <a:t>A. EL HIRI</a:t>
            </a:r>
          </a:p>
        </p:txBody>
      </p:sp>
      <p:sp>
        <p:nvSpPr>
          <p:cNvPr id="11161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smtClean="0"/>
              <a:t>Chapitre II : L’analyse quantitative de la répartition</a:t>
            </a:r>
            <a:r>
              <a:rPr lang="fr-FR" b="1" i="1" smtClean="0"/>
              <a:t/>
            </a:r>
            <a:br>
              <a:rPr lang="fr-FR" b="1" i="1" smtClean="0"/>
            </a:br>
            <a:r>
              <a:rPr lang="fr-FR" sz="1600" b="1" i="1" smtClean="0"/>
              <a:t>Section II : La répartition personnelle du revenu national</a:t>
            </a:r>
          </a:p>
        </p:txBody>
      </p:sp>
      <p:sp>
        <p:nvSpPr>
          <p:cNvPr id="111620" name="Rectangle 3"/>
          <p:cNvSpPr>
            <a:spLocks noGrp="1" noChangeArrowheads="1"/>
          </p:cNvSpPr>
          <p:nvPr>
            <p:ph type="body" idx="1"/>
          </p:nvPr>
        </p:nvSpPr>
        <p:spPr>
          <a:xfrm>
            <a:off x="323850" y="1600200"/>
            <a:ext cx="8820150" cy="4997450"/>
          </a:xfrm>
        </p:spPr>
        <p:txBody>
          <a:bodyPr/>
          <a:lstStyle/>
          <a:p>
            <a:pPr marL="0" indent="0" algn="just" eaLnBrk="1" hangingPunct="1">
              <a:buFontTx/>
              <a:buNone/>
            </a:pPr>
            <a:r>
              <a:rPr lang="fr-FR" b="1" smtClean="0"/>
              <a:t>L’étude porte sur :</a:t>
            </a:r>
          </a:p>
          <a:p>
            <a:pPr marL="0" indent="0" algn="just" eaLnBrk="1" hangingPunct="1"/>
            <a:r>
              <a:rPr lang="fr-FR" b="1" smtClean="0"/>
              <a:t> les éléments constitutifs des revenus individuels ;</a:t>
            </a:r>
          </a:p>
          <a:p>
            <a:pPr marL="0" indent="0" algn="just" eaLnBrk="1" hangingPunct="1"/>
            <a:r>
              <a:rPr lang="fr-FR" b="1" smtClean="0"/>
              <a:t> la dimension relative de ces revenus.</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Espace réservé du pied de page 4"/>
          <p:cNvSpPr>
            <a:spLocks noGrp="1"/>
          </p:cNvSpPr>
          <p:nvPr>
            <p:ph type="ftr" sz="quarter" idx="11"/>
          </p:nvPr>
        </p:nvSpPr>
        <p:spPr>
          <a:noFill/>
        </p:spPr>
        <p:txBody>
          <a:bodyPr/>
          <a:lstStyle/>
          <a:p>
            <a:r>
              <a:rPr lang="fr-FR" smtClean="0"/>
              <a:t>A. EL HIRI</a:t>
            </a:r>
          </a:p>
        </p:txBody>
      </p:sp>
      <p:sp>
        <p:nvSpPr>
          <p:cNvPr id="11264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smtClean="0"/>
              <a:t>Chapitre II : L’analyse quantitative de la répartition</a:t>
            </a:r>
            <a:r>
              <a:rPr lang="fr-FR" b="1" i="1" smtClean="0"/>
              <a:t/>
            </a:r>
            <a:br>
              <a:rPr lang="fr-FR" b="1" i="1" smtClean="0"/>
            </a:br>
            <a:r>
              <a:rPr lang="fr-FR" sz="1600" b="1" i="1" smtClean="0"/>
              <a:t>Section II : La répartition personnelle du revenu national</a:t>
            </a:r>
          </a:p>
        </p:txBody>
      </p:sp>
      <p:sp>
        <p:nvSpPr>
          <p:cNvPr id="112644" name="Rectangle 3"/>
          <p:cNvSpPr>
            <a:spLocks noGrp="1" noChangeArrowheads="1"/>
          </p:cNvSpPr>
          <p:nvPr>
            <p:ph type="body" idx="1"/>
          </p:nvPr>
        </p:nvSpPr>
        <p:spPr>
          <a:xfrm>
            <a:off x="323850" y="1600200"/>
            <a:ext cx="8820150" cy="4997450"/>
          </a:xfrm>
        </p:spPr>
        <p:txBody>
          <a:bodyPr/>
          <a:lstStyle/>
          <a:p>
            <a:pPr marL="0" indent="0" algn="just" eaLnBrk="1" hangingPunct="1">
              <a:buFontTx/>
              <a:buNone/>
            </a:pPr>
            <a:r>
              <a:rPr lang="fr-FR" b="1" smtClean="0"/>
              <a:t>Les revenus individuels tiennent compte :</a:t>
            </a:r>
          </a:p>
          <a:p>
            <a:pPr marL="0" indent="0" algn="just" eaLnBrk="1" hangingPunct="1">
              <a:buFontTx/>
              <a:buNone/>
            </a:pPr>
            <a:endParaRPr lang="fr-FR" b="1" smtClean="0"/>
          </a:p>
          <a:p>
            <a:pPr marL="0" indent="0" algn="just" eaLnBrk="1" hangingPunct="1"/>
            <a:r>
              <a:rPr lang="fr-FR" b="1" smtClean="0"/>
              <a:t> Des revenus de facteurs qui ne sont pas reçus par des ménages (par exemple, les profits non distribués des sociétés) et des cotisations de sécurité sociale, qui sont retranchés du revenu national ;</a:t>
            </a:r>
          </a:p>
          <a:p>
            <a:pPr marL="0" indent="0" algn="just" eaLnBrk="1" hangingPunct="1"/>
            <a:endParaRPr lang="fr-FR" b="1" smtClean="0"/>
          </a:p>
          <a:p>
            <a:pPr marL="0" indent="0" algn="just" eaLnBrk="1" hangingPunct="1"/>
            <a:r>
              <a:rPr lang="fr-FR" b="1" smtClean="0"/>
              <a:t> Des transferts, qui sont ajoutés au revenu national</a:t>
            </a:r>
            <a:r>
              <a:rPr lang="fr-FR" smtClean="0"/>
              <a:t> </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Espace réservé du pied de page 4"/>
          <p:cNvSpPr>
            <a:spLocks noGrp="1"/>
          </p:cNvSpPr>
          <p:nvPr>
            <p:ph type="ftr" sz="quarter" idx="11"/>
          </p:nvPr>
        </p:nvSpPr>
        <p:spPr>
          <a:noFill/>
        </p:spPr>
        <p:txBody>
          <a:bodyPr/>
          <a:lstStyle/>
          <a:p>
            <a:r>
              <a:rPr lang="fr-FR" smtClean="0"/>
              <a:t>A. EL HIRI</a:t>
            </a:r>
          </a:p>
        </p:txBody>
      </p:sp>
      <p:sp>
        <p:nvSpPr>
          <p:cNvPr id="11366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smtClean="0"/>
              <a:t>Chapitre II : L’analyse quantitative de la répartition</a:t>
            </a:r>
            <a:r>
              <a:rPr lang="fr-FR" b="1" i="1" smtClean="0"/>
              <a:t/>
            </a:r>
            <a:br>
              <a:rPr lang="fr-FR" b="1" i="1" smtClean="0"/>
            </a:br>
            <a:r>
              <a:rPr lang="fr-FR" sz="1600" b="1" i="1" smtClean="0"/>
              <a:t>Section II : La répartition personnelle du revenu national</a:t>
            </a:r>
          </a:p>
        </p:txBody>
      </p:sp>
      <p:sp>
        <p:nvSpPr>
          <p:cNvPr id="113668" name="Rectangle 3"/>
          <p:cNvSpPr>
            <a:spLocks noGrp="1" noChangeArrowheads="1"/>
          </p:cNvSpPr>
          <p:nvPr>
            <p:ph type="body" idx="1"/>
          </p:nvPr>
        </p:nvSpPr>
        <p:spPr>
          <a:xfrm>
            <a:off x="323850" y="1600200"/>
            <a:ext cx="8820150" cy="4997450"/>
          </a:xfrm>
        </p:spPr>
        <p:txBody>
          <a:bodyPr/>
          <a:lstStyle/>
          <a:p>
            <a:pPr marL="0" indent="0" algn="just" eaLnBrk="1" hangingPunct="1">
              <a:buFontTx/>
              <a:buNone/>
            </a:pPr>
            <a:r>
              <a:rPr lang="fr-FR" sz="4000" smtClean="0"/>
              <a:t>A ce niveau se pose le problème de la mesure  de l’inégalité des revenus personnels.        Cette mesure a retenu l’attention de nombreux économistes, statisticiens ou mathématiciens.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pied de page 4"/>
          <p:cNvSpPr>
            <a:spLocks noGrp="1"/>
          </p:cNvSpPr>
          <p:nvPr>
            <p:ph type="ftr" sz="quarter" idx="11"/>
          </p:nvPr>
        </p:nvSpPr>
        <p:spPr>
          <a:noFill/>
        </p:spPr>
        <p:txBody>
          <a:bodyPr/>
          <a:lstStyle/>
          <a:p>
            <a:r>
              <a:rPr lang="fr-FR" smtClean="0"/>
              <a:t>A. EL HIRI</a:t>
            </a:r>
          </a:p>
        </p:txBody>
      </p:sp>
      <p:sp>
        <p:nvSpPr>
          <p:cNvPr id="1331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800" b="1" i="1" smtClean="0"/>
              <a:t>Le Tableau Economique de F.Quesnay</a:t>
            </a:r>
            <a:br>
              <a:rPr lang="fr-FR" sz="2800" b="1" i="1" smtClean="0"/>
            </a:br>
            <a:r>
              <a:rPr lang="fr-FR" sz="2800" b="1" i="1" smtClean="0"/>
              <a:t/>
            </a:r>
            <a:br>
              <a:rPr lang="fr-FR" sz="2800" b="1" i="1" smtClean="0"/>
            </a:br>
            <a:endParaRPr lang="fr-FR" sz="2800" b="1" i="1" smtClean="0"/>
          </a:p>
        </p:txBody>
      </p:sp>
      <p:sp>
        <p:nvSpPr>
          <p:cNvPr id="13316" name="Rectangle 3"/>
          <p:cNvSpPr>
            <a:spLocks noGrp="1" noChangeArrowheads="1"/>
          </p:cNvSpPr>
          <p:nvPr>
            <p:ph type="body" idx="1"/>
          </p:nvPr>
        </p:nvSpPr>
        <p:spPr>
          <a:xfrm>
            <a:off x="323850" y="1600200"/>
            <a:ext cx="8362950" cy="4997450"/>
          </a:xfrm>
        </p:spPr>
        <p:txBody>
          <a:bodyPr/>
          <a:lstStyle/>
          <a:p>
            <a:pPr marL="0" indent="0" algn="just" eaLnBrk="1" hangingPunct="1">
              <a:buFontTx/>
              <a:buNone/>
            </a:pPr>
            <a:r>
              <a:rPr lang="fr-FR" sz="4000" b="1" i="1" u="sng" smtClean="0"/>
              <a:t>La classe productive</a:t>
            </a:r>
            <a:r>
              <a:rPr lang="fr-FR" sz="4000" b="1" i="1" smtClean="0"/>
              <a:t> est « celle qui fait renaître par la culture du territoire les richesses annuelles de la nation, qui fait les avances de dépense de travaux de l’agriculture et qui paie annuellement les revenus des propriétaires des terres. »</a:t>
            </a:r>
            <a:r>
              <a:rPr lang="fr-FR" sz="400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pied de page 4"/>
          <p:cNvSpPr>
            <a:spLocks noGrp="1"/>
          </p:cNvSpPr>
          <p:nvPr>
            <p:ph type="ftr" sz="quarter" idx="11"/>
          </p:nvPr>
        </p:nvSpPr>
        <p:spPr>
          <a:noFill/>
        </p:spPr>
        <p:txBody>
          <a:bodyPr/>
          <a:lstStyle/>
          <a:p>
            <a:r>
              <a:rPr lang="fr-FR" smtClean="0"/>
              <a:t>A. EL HIRI</a:t>
            </a:r>
          </a:p>
        </p:txBody>
      </p:sp>
      <p:sp>
        <p:nvSpPr>
          <p:cNvPr id="1433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800" b="1" i="1" smtClean="0"/>
              <a:t>Le Tableau Economique de F.Quesnay</a:t>
            </a:r>
            <a:br>
              <a:rPr lang="fr-FR" sz="2800" b="1" i="1" smtClean="0"/>
            </a:br>
            <a:r>
              <a:rPr lang="fr-FR" sz="2800" b="1" i="1" smtClean="0"/>
              <a:t/>
            </a:r>
            <a:br>
              <a:rPr lang="fr-FR" sz="2800" b="1" i="1" smtClean="0"/>
            </a:br>
            <a:endParaRPr lang="fr-FR" sz="2800" b="1" i="1" smtClean="0"/>
          </a:p>
        </p:txBody>
      </p:sp>
      <p:sp>
        <p:nvSpPr>
          <p:cNvPr id="14340" name="Rectangle 3"/>
          <p:cNvSpPr>
            <a:spLocks noGrp="1" noChangeArrowheads="1"/>
          </p:cNvSpPr>
          <p:nvPr>
            <p:ph type="body" idx="1"/>
          </p:nvPr>
        </p:nvSpPr>
        <p:spPr>
          <a:xfrm>
            <a:off x="323850" y="1600200"/>
            <a:ext cx="8362950" cy="4997450"/>
          </a:xfrm>
        </p:spPr>
        <p:txBody>
          <a:bodyPr/>
          <a:lstStyle/>
          <a:p>
            <a:pPr marL="0" indent="0" algn="just" eaLnBrk="1" hangingPunct="1">
              <a:buFontTx/>
              <a:buNone/>
            </a:pPr>
            <a:r>
              <a:rPr lang="fr-FR" sz="3600" b="1" i="1" u="sng" smtClean="0"/>
              <a:t>La classe stérile </a:t>
            </a:r>
            <a:r>
              <a:rPr lang="fr-FR" sz="3600" b="1" i="1" smtClean="0"/>
              <a:t>est « formée de tous les citoyens occupés à d’autres services et à d’autres travaux que ceux de l’agriculture, et dont les dépenses sont payées par la classe productive. </a:t>
            </a:r>
          </a:p>
          <a:p>
            <a:pPr marL="0" indent="0" algn="just" eaLnBrk="1" hangingPunct="1">
              <a:buFontTx/>
              <a:buNone/>
            </a:pPr>
            <a:r>
              <a:rPr lang="fr-FR" sz="3600" b="1" i="1" smtClean="0"/>
              <a:t>Cette classe comprend donc les artisans, les marchands, les manufacturiers, les soldats, etc.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pied de page 4"/>
          <p:cNvSpPr>
            <a:spLocks noGrp="1"/>
          </p:cNvSpPr>
          <p:nvPr>
            <p:ph type="ftr" sz="quarter" idx="11"/>
          </p:nvPr>
        </p:nvSpPr>
        <p:spPr>
          <a:noFill/>
        </p:spPr>
        <p:txBody>
          <a:bodyPr/>
          <a:lstStyle/>
          <a:p>
            <a:r>
              <a:rPr lang="fr-FR" smtClean="0"/>
              <a:t>A. EL HIRI</a:t>
            </a:r>
          </a:p>
        </p:txBody>
      </p:sp>
      <p:sp>
        <p:nvSpPr>
          <p:cNvPr id="1536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800" b="1" i="1" smtClean="0"/>
              <a:t>Le Tableau Economique de F.Quesnay</a:t>
            </a:r>
            <a:br>
              <a:rPr lang="fr-FR" sz="2800" b="1" i="1" smtClean="0"/>
            </a:br>
            <a:r>
              <a:rPr lang="fr-FR" sz="2800" b="1" i="1" smtClean="0"/>
              <a:t/>
            </a:r>
            <a:br>
              <a:rPr lang="fr-FR" sz="2800" b="1" i="1" smtClean="0"/>
            </a:br>
            <a:endParaRPr lang="fr-FR" sz="2800" b="1" i="1" smtClean="0"/>
          </a:p>
        </p:txBody>
      </p:sp>
      <p:sp>
        <p:nvSpPr>
          <p:cNvPr id="15364" name="Rectangle 3"/>
          <p:cNvSpPr>
            <a:spLocks noGrp="1" noChangeArrowheads="1"/>
          </p:cNvSpPr>
          <p:nvPr>
            <p:ph type="body" idx="1"/>
          </p:nvPr>
        </p:nvSpPr>
        <p:spPr>
          <a:xfrm>
            <a:off x="323850" y="1600200"/>
            <a:ext cx="8362950" cy="4997450"/>
          </a:xfrm>
        </p:spPr>
        <p:txBody>
          <a:bodyPr/>
          <a:lstStyle/>
          <a:p>
            <a:pPr marL="0" indent="0" algn="just" eaLnBrk="1" hangingPunct="1">
              <a:buFontTx/>
              <a:buNone/>
            </a:pPr>
            <a:r>
              <a:rPr lang="fr-FR" sz="4400" b="1" i="1" smtClean="0"/>
              <a:t>Cette classe est qualifiée de stérile dans la mesure où ses membres ne font que transformer ou distribuer les produits « les inputs » que leur fournit l’agriculture.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pied de page 4"/>
          <p:cNvSpPr>
            <a:spLocks noGrp="1"/>
          </p:cNvSpPr>
          <p:nvPr>
            <p:ph type="ftr" sz="quarter" idx="11"/>
          </p:nvPr>
        </p:nvSpPr>
        <p:spPr>
          <a:noFill/>
        </p:spPr>
        <p:txBody>
          <a:bodyPr/>
          <a:lstStyle/>
          <a:p>
            <a:r>
              <a:rPr lang="fr-FR" smtClean="0"/>
              <a:t>A. EL HIRI</a:t>
            </a:r>
          </a:p>
        </p:txBody>
      </p:sp>
      <p:sp>
        <p:nvSpPr>
          <p:cNvPr id="1638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800" b="1" i="1" smtClean="0"/>
              <a:t>Le Tableau Economique de F.Quesnay</a:t>
            </a:r>
            <a:br>
              <a:rPr lang="fr-FR" sz="2800" b="1" i="1" smtClean="0"/>
            </a:br>
            <a:r>
              <a:rPr lang="fr-FR" sz="2800" b="1" i="1" smtClean="0"/>
              <a:t/>
            </a:r>
            <a:br>
              <a:rPr lang="fr-FR" sz="2800" b="1" i="1" smtClean="0"/>
            </a:br>
            <a:endParaRPr lang="fr-FR" sz="2800" b="1" i="1" smtClean="0"/>
          </a:p>
        </p:txBody>
      </p:sp>
      <p:sp>
        <p:nvSpPr>
          <p:cNvPr id="16388" name="Rectangle 3"/>
          <p:cNvSpPr>
            <a:spLocks noGrp="1" noChangeArrowheads="1"/>
          </p:cNvSpPr>
          <p:nvPr>
            <p:ph type="body" idx="1"/>
          </p:nvPr>
        </p:nvSpPr>
        <p:spPr>
          <a:xfrm>
            <a:off x="323850" y="1600200"/>
            <a:ext cx="8362950" cy="4997450"/>
          </a:xfrm>
        </p:spPr>
        <p:txBody>
          <a:bodyPr/>
          <a:lstStyle/>
          <a:p>
            <a:pPr marL="0" indent="0" algn="just" eaLnBrk="1" hangingPunct="1">
              <a:buFontTx/>
              <a:buNone/>
            </a:pPr>
            <a:r>
              <a:rPr lang="fr-FR" sz="4000" b="1" i="1" smtClean="0"/>
              <a:t>Pour Produire, il faut au préalable «avancer» des ressources matérielles nécessaires au processus de production.</a:t>
            </a:r>
          </a:p>
          <a:p>
            <a:pPr marL="0" indent="0" algn="just" eaLnBrk="1" hangingPunct="1">
              <a:buFontTx/>
              <a:buNone/>
            </a:pPr>
            <a:r>
              <a:rPr lang="fr-FR" sz="4000" b="1" i="1" smtClean="0"/>
              <a:t> Quesnay en distingue trois : les avances foncières, les avances primitives et les avances annuelles.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pied de page 4"/>
          <p:cNvSpPr>
            <a:spLocks noGrp="1"/>
          </p:cNvSpPr>
          <p:nvPr>
            <p:ph type="ftr" sz="quarter" idx="11"/>
          </p:nvPr>
        </p:nvSpPr>
        <p:spPr>
          <a:noFill/>
        </p:spPr>
        <p:txBody>
          <a:bodyPr/>
          <a:lstStyle/>
          <a:p>
            <a:r>
              <a:rPr lang="fr-FR" smtClean="0"/>
              <a:t>A. EL HIRI</a:t>
            </a:r>
          </a:p>
        </p:txBody>
      </p:sp>
      <p:sp>
        <p:nvSpPr>
          <p:cNvPr id="1741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800" b="1" i="1" smtClean="0"/>
              <a:t>Le Tableau Economique de F.Quesnay</a:t>
            </a:r>
            <a:br>
              <a:rPr lang="fr-FR" sz="2800" b="1" i="1" smtClean="0"/>
            </a:br>
            <a:r>
              <a:rPr lang="fr-FR" sz="2800" b="1" i="1" smtClean="0"/>
              <a:t/>
            </a:r>
            <a:br>
              <a:rPr lang="fr-FR" sz="2800" b="1" i="1" smtClean="0"/>
            </a:br>
            <a:endParaRPr lang="fr-FR" sz="2800" b="1" i="1" smtClean="0"/>
          </a:p>
        </p:txBody>
      </p:sp>
      <p:sp>
        <p:nvSpPr>
          <p:cNvPr id="17412" name="Rectangle 3"/>
          <p:cNvSpPr>
            <a:spLocks noGrp="1" noChangeArrowheads="1"/>
          </p:cNvSpPr>
          <p:nvPr>
            <p:ph type="body" idx="1"/>
          </p:nvPr>
        </p:nvSpPr>
        <p:spPr>
          <a:xfrm>
            <a:off x="323850" y="1600200"/>
            <a:ext cx="8362950" cy="4997450"/>
          </a:xfrm>
        </p:spPr>
        <p:txBody>
          <a:bodyPr/>
          <a:lstStyle/>
          <a:p>
            <a:pPr marL="0" indent="0" eaLnBrk="1" hangingPunct="1"/>
            <a:r>
              <a:rPr lang="fr-FR" b="1" i="1" u="sng" smtClean="0"/>
              <a:t>Le produit net</a:t>
            </a:r>
            <a:endParaRPr lang="fr-FR" b="1" i="1" smtClean="0"/>
          </a:p>
          <a:p>
            <a:pPr marL="0" indent="0" algn="just" eaLnBrk="1" hangingPunct="1"/>
            <a:r>
              <a:rPr lang="fr-FR" b="1" i="1" smtClean="0"/>
              <a:t>C’est la partie des recettes de l’agriculture qui vient en surplus des frais engagés par la classe productive pour l’entretien des travailleurs, des bêtes et du matériel employés dans l’exploitation agricole. </a:t>
            </a:r>
            <a:endParaRPr lang="fr-FR"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pied de page 4"/>
          <p:cNvSpPr>
            <a:spLocks noGrp="1"/>
          </p:cNvSpPr>
          <p:nvPr>
            <p:ph type="ftr" sz="quarter" idx="11"/>
          </p:nvPr>
        </p:nvSpPr>
        <p:spPr>
          <a:noFill/>
        </p:spPr>
        <p:txBody>
          <a:bodyPr/>
          <a:lstStyle/>
          <a:p>
            <a:r>
              <a:rPr lang="fr-FR" smtClean="0"/>
              <a:t>A. EL HIRI</a:t>
            </a:r>
          </a:p>
        </p:txBody>
      </p:sp>
      <p:sp>
        <p:nvSpPr>
          <p:cNvPr id="1843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800" b="1" i="1" smtClean="0"/>
              <a:t>Le Tableau Economique de F.Quesnay</a:t>
            </a:r>
            <a:br>
              <a:rPr lang="fr-FR" sz="2800" b="1" i="1" smtClean="0"/>
            </a:br>
            <a:r>
              <a:rPr lang="fr-FR" sz="2800" b="1" i="1" smtClean="0"/>
              <a:t/>
            </a:r>
            <a:br>
              <a:rPr lang="fr-FR" sz="2800" b="1" i="1" smtClean="0"/>
            </a:br>
            <a:endParaRPr lang="fr-FR" sz="2800" b="1" i="1" smtClean="0"/>
          </a:p>
        </p:txBody>
      </p:sp>
      <p:sp>
        <p:nvSpPr>
          <p:cNvPr id="18436" name="Rectangle 3"/>
          <p:cNvSpPr>
            <a:spLocks noGrp="1" noChangeArrowheads="1"/>
          </p:cNvSpPr>
          <p:nvPr>
            <p:ph type="body" idx="1"/>
          </p:nvPr>
        </p:nvSpPr>
        <p:spPr>
          <a:xfrm>
            <a:off x="323850" y="1600200"/>
            <a:ext cx="8362950" cy="4997450"/>
          </a:xfrm>
        </p:spPr>
        <p:txBody>
          <a:bodyPr/>
          <a:lstStyle/>
          <a:p>
            <a:pPr marL="0" indent="0" eaLnBrk="1" hangingPunct="1"/>
            <a:r>
              <a:rPr lang="fr-FR" b="1" i="1" u="sng" smtClean="0"/>
              <a:t>Le produit net</a:t>
            </a:r>
          </a:p>
          <a:p>
            <a:pPr marL="0" indent="0" algn="just" eaLnBrk="1" hangingPunct="1"/>
            <a:r>
              <a:rPr lang="fr-FR" sz="3600" b="1" i="1" smtClean="0"/>
              <a:t>C’est donc le surplus qui résulte de la différence entre la production totale et les coûts de production c’est-à-dire les « Reprises »</a:t>
            </a:r>
            <a:r>
              <a:rPr lang="fr-FR" sz="3600" smtClean="0"/>
              <a:t> </a:t>
            </a:r>
          </a:p>
          <a:p>
            <a:pPr marL="0" indent="0" algn="just" eaLnBrk="1" hangingPunct="1"/>
            <a:endParaRPr lang="fr-FR" sz="3600" b="1" i="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pied de page 4"/>
          <p:cNvSpPr>
            <a:spLocks noGrp="1"/>
          </p:cNvSpPr>
          <p:nvPr>
            <p:ph type="ftr" sz="quarter" idx="11"/>
          </p:nvPr>
        </p:nvSpPr>
        <p:spPr>
          <a:noFill/>
        </p:spPr>
        <p:txBody>
          <a:bodyPr/>
          <a:lstStyle/>
          <a:p>
            <a:r>
              <a:rPr lang="fr-FR" smtClean="0"/>
              <a:t>A. EL HIRI</a:t>
            </a:r>
          </a:p>
        </p:txBody>
      </p:sp>
      <p:sp>
        <p:nvSpPr>
          <p:cNvPr id="1945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800" b="1" i="1" smtClean="0"/>
              <a:t>L’école classique anglaise</a:t>
            </a:r>
            <a:r>
              <a:rPr lang="fr-FR" sz="4000" b="1" i="1" smtClean="0"/>
              <a:t> </a:t>
            </a:r>
            <a:r>
              <a:rPr lang="fr-FR" sz="4000" smtClean="0"/>
              <a:t> </a:t>
            </a:r>
            <a:r>
              <a:rPr lang="fr-FR" sz="2800" b="1" i="1" smtClean="0"/>
              <a:t/>
            </a:r>
            <a:br>
              <a:rPr lang="fr-FR" sz="2800" b="1" i="1" smtClean="0"/>
            </a:br>
            <a:r>
              <a:rPr lang="fr-FR" sz="2000" b="1" i="1" u="sng" smtClean="0"/>
              <a:t>Adam Smith</a:t>
            </a:r>
          </a:p>
        </p:txBody>
      </p:sp>
      <p:sp>
        <p:nvSpPr>
          <p:cNvPr id="19460" name="Rectangle 3"/>
          <p:cNvSpPr>
            <a:spLocks noGrp="1" noChangeArrowheads="1"/>
          </p:cNvSpPr>
          <p:nvPr>
            <p:ph type="body" idx="1"/>
          </p:nvPr>
        </p:nvSpPr>
        <p:spPr>
          <a:xfrm>
            <a:off x="323850" y="1628775"/>
            <a:ext cx="8362950" cy="4997450"/>
          </a:xfrm>
        </p:spPr>
        <p:txBody>
          <a:bodyPr/>
          <a:lstStyle/>
          <a:p>
            <a:pPr marL="0" indent="0" algn="just" eaLnBrk="1" hangingPunct="1">
              <a:buFontTx/>
              <a:buNone/>
            </a:pPr>
            <a:endParaRPr lang="fr-FR" sz="4000" b="1" i="1" smtClean="0"/>
          </a:p>
          <a:p>
            <a:pPr marL="0" indent="0" algn="just" eaLnBrk="1" hangingPunct="1">
              <a:buFontTx/>
              <a:buNone/>
            </a:pPr>
            <a:r>
              <a:rPr lang="fr-FR" sz="4000" b="1" i="1" smtClean="0"/>
              <a:t>La théorie de la répartition apparaît dans la richesse des nations comme le corollaire de la théorie des prix. Le prix de tout produit se compose de salaires, de rente du sol et de profit.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pied de page 4"/>
          <p:cNvSpPr>
            <a:spLocks noGrp="1"/>
          </p:cNvSpPr>
          <p:nvPr>
            <p:ph type="ftr" sz="quarter" idx="11"/>
          </p:nvPr>
        </p:nvSpPr>
        <p:spPr>
          <a:noFill/>
        </p:spPr>
        <p:txBody>
          <a:bodyPr/>
          <a:lstStyle/>
          <a:p>
            <a:r>
              <a:rPr lang="fr-FR" smtClean="0"/>
              <a:t>A. EL HIRI</a:t>
            </a:r>
          </a:p>
        </p:txBody>
      </p:sp>
      <p:sp>
        <p:nvSpPr>
          <p:cNvPr id="2048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2000" b="1" i="1" u="sng" smtClean="0"/>
              <a:t>Adam Smith</a:t>
            </a:r>
          </a:p>
        </p:txBody>
      </p:sp>
      <p:sp>
        <p:nvSpPr>
          <p:cNvPr id="20484" name="Rectangle 3"/>
          <p:cNvSpPr>
            <a:spLocks noGrp="1" noChangeArrowheads="1"/>
          </p:cNvSpPr>
          <p:nvPr>
            <p:ph type="body" idx="1"/>
          </p:nvPr>
        </p:nvSpPr>
        <p:spPr>
          <a:xfrm>
            <a:off x="323850" y="1600200"/>
            <a:ext cx="8362950" cy="4997450"/>
          </a:xfrm>
        </p:spPr>
        <p:txBody>
          <a:bodyPr/>
          <a:lstStyle/>
          <a:p>
            <a:pPr marL="0" indent="0" algn="just" eaLnBrk="1" hangingPunct="1">
              <a:buFontTx/>
              <a:buNone/>
            </a:pPr>
            <a:endParaRPr lang="fr-FR" sz="4000" b="1" i="1" smtClean="0"/>
          </a:p>
          <a:p>
            <a:pPr marL="0" indent="0" algn="just" eaLnBrk="1" hangingPunct="1">
              <a:buFontTx/>
              <a:buNone/>
            </a:pPr>
            <a:r>
              <a:rPr lang="fr-FR" sz="4000" b="1" i="1" smtClean="0"/>
              <a:t>Comme à l’époque d’Adam Smith, l’organisation de la production par des entrepreneurs indépendants de capitalistes prêteurs n’existe pas encore ; le profit n’est pas distingué de l’intérêt du capital.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pied de page 4"/>
          <p:cNvSpPr>
            <a:spLocks noGrp="1"/>
          </p:cNvSpPr>
          <p:nvPr>
            <p:ph type="ftr" sz="quarter" idx="11"/>
          </p:nvPr>
        </p:nvSpPr>
        <p:spPr>
          <a:noFill/>
        </p:spPr>
        <p:txBody>
          <a:bodyPr/>
          <a:lstStyle/>
          <a:p>
            <a:r>
              <a:rPr lang="fr-FR" smtClean="0"/>
              <a:t>A. EL HIRI</a:t>
            </a:r>
          </a:p>
        </p:txBody>
      </p:sp>
      <p:sp>
        <p:nvSpPr>
          <p:cNvPr id="2150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000" b="1" i="1" u="sng" smtClean="0"/>
              <a:t>Adam Smith</a:t>
            </a:r>
            <a:r>
              <a:rPr lang="fr-FR" sz="2000" b="1" i="1" smtClean="0"/>
              <a:t> </a:t>
            </a:r>
          </a:p>
        </p:txBody>
      </p:sp>
      <p:sp>
        <p:nvSpPr>
          <p:cNvPr id="21508" name="Rectangle 3"/>
          <p:cNvSpPr>
            <a:spLocks noGrp="1" noChangeArrowheads="1"/>
          </p:cNvSpPr>
          <p:nvPr>
            <p:ph type="body" idx="1"/>
          </p:nvPr>
        </p:nvSpPr>
        <p:spPr>
          <a:xfrm>
            <a:off x="323850" y="1600200"/>
            <a:ext cx="8362950" cy="4997450"/>
          </a:xfrm>
        </p:spPr>
        <p:txBody>
          <a:bodyPr/>
          <a:lstStyle/>
          <a:p>
            <a:pPr marL="0" indent="0" eaLnBrk="1" hangingPunct="1"/>
            <a:endParaRPr lang="fr-FR" b="1" i="1" smtClean="0"/>
          </a:p>
          <a:p>
            <a:pPr marL="0" indent="0" algn="just" eaLnBrk="1" hangingPunct="1"/>
            <a:r>
              <a:rPr lang="fr-FR" b="1" i="1" smtClean="0"/>
              <a:t>Pour A. Smith le prix du produit annuel se résout en : salaires, profits et rentes. C’est la source primitive de tous les autres revenus.</a:t>
            </a:r>
          </a:p>
          <a:p>
            <a:pPr marL="0" indent="0" algn="just" eaLnBrk="1" hangingPunct="1"/>
            <a:r>
              <a:rPr lang="fr-FR" b="1" i="1" smtClean="0"/>
              <a:t>Dans chaque société, il existe des taux moyens de salaire, de profit de rente.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u pied de page 4"/>
          <p:cNvSpPr>
            <a:spLocks noGrp="1"/>
          </p:cNvSpPr>
          <p:nvPr>
            <p:ph type="ftr" sz="quarter" idx="11"/>
          </p:nvPr>
        </p:nvSpPr>
        <p:spPr>
          <a:noFill/>
        </p:spPr>
        <p:txBody>
          <a:bodyPr/>
          <a:lstStyle/>
          <a:p>
            <a:r>
              <a:rPr lang="fr-FR" smtClean="0"/>
              <a:t>A. EL HIRI</a:t>
            </a:r>
          </a:p>
        </p:txBody>
      </p:sp>
      <p:sp>
        <p:nvSpPr>
          <p:cNvPr id="4099" name="Rectangle 2"/>
          <p:cNvSpPr>
            <a:spLocks noGrp="1" noChangeArrowheads="1"/>
          </p:cNvSpPr>
          <p:nvPr>
            <p:ph type="title"/>
          </p:nvPr>
        </p:nvSpPr>
        <p:spPr/>
        <p:txBody>
          <a:bodyPr/>
          <a:lstStyle/>
          <a:p>
            <a:pPr eaLnBrk="1" hangingPunct="1"/>
            <a:r>
              <a:rPr lang="fr-FR" sz="4000" b="1" smtClean="0"/>
              <a:t>Problèmes sociaux et économiques</a:t>
            </a:r>
            <a:br>
              <a:rPr lang="fr-FR" sz="4000" b="1" smtClean="0"/>
            </a:br>
            <a:endParaRPr lang="fr-FR" sz="4000" b="1" smtClean="0"/>
          </a:p>
        </p:txBody>
      </p:sp>
      <p:sp>
        <p:nvSpPr>
          <p:cNvPr id="4100" name="Rectangle 3"/>
          <p:cNvSpPr>
            <a:spLocks noGrp="1" noChangeArrowheads="1"/>
          </p:cNvSpPr>
          <p:nvPr>
            <p:ph type="body" idx="1"/>
          </p:nvPr>
        </p:nvSpPr>
        <p:spPr>
          <a:xfrm>
            <a:off x="0" y="1600200"/>
            <a:ext cx="8686800" cy="4525963"/>
          </a:xfrm>
        </p:spPr>
        <p:txBody>
          <a:bodyPr/>
          <a:lstStyle/>
          <a:p>
            <a:pPr eaLnBrk="1" hangingPunct="1">
              <a:buFontTx/>
              <a:buNone/>
            </a:pPr>
            <a:r>
              <a:rPr lang="fr-FR" sz="4000" b="1" smtClean="0"/>
              <a:t>1</a:t>
            </a:r>
            <a:r>
              <a:rPr lang="fr-FR" sz="4000" b="1" baseline="30000" smtClean="0"/>
              <a:t>ère</a:t>
            </a:r>
            <a:r>
              <a:rPr lang="fr-FR" sz="4000" b="1" smtClean="0"/>
              <a:t> partie : La répartition </a:t>
            </a:r>
          </a:p>
          <a:p>
            <a:pPr algn="justLow" eaLnBrk="1" hangingPunct="1">
              <a:buFontTx/>
              <a:buNone/>
            </a:pPr>
            <a:r>
              <a:rPr lang="fr-FR" sz="4000" b="1" smtClean="0"/>
              <a:t>2</a:t>
            </a:r>
            <a:r>
              <a:rPr lang="fr-FR" sz="4000" b="1" baseline="30000" smtClean="0"/>
              <a:t>ème</a:t>
            </a:r>
            <a:r>
              <a:rPr lang="fr-FR" sz="4000" b="1" smtClean="0"/>
              <a:t> partie : Marché du travail, emploi et chômage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u pied de page 4"/>
          <p:cNvSpPr>
            <a:spLocks noGrp="1"/>
          </p:cNvSpPr>
          <p:nvPr>
            <p:ph type="ftr" sz="quarter" idx="11"/>
          </p:nvPr>
        </p:nvSpPr>
        <p:spPr>
          <a:noFill/>
        </p:spPr>
        <p:txBody>
          <a:bodyPr/>
          <a:lstStyle/>
          <a:p>
            <a:r>
              <a:rPr lang="fr-FR" smtClean="0"/>
              <a:t>A. EL HIRI</a:t>
            </a:r>
          </a:p>
        </p:txBody>
      </p:sp>
      <p:sp>
        <p:nvSpPr>
          <p:cNvPr id="2253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br>
              <a:rPr lang="fr-FR" sz="4000" smtClean="0"/>
            </a:br>
            <a:r>
              <a:rPr lang="fr-FR" sz="2000" b="1" i="1" smtClean="0"/>
              <a:t>Adam Smith</a:t>
            </a:r>
            <a:r>
              <a:rPr lang="fr-FR" sz="2000" smtClean="0"/>
              <a:t> </a:t>
            </a:r>
            <a:r>
              <a:rPr lang="fr-FR" sz="1400" b="1" i="1" smtClean="0"/>
              <a:t/>
            </a:r>
            <a:br>
              <a:rPr lang="fr-FR" sz="1400" b="1" i="1" smtClean="0"/>
            </a:br>
            <a:endParaRPr lang="fr-FR" sz="1400" b="1" i="1" smtClean="0"/>
          </a:p>
        </p:txBody>
      </p:sp>
      <p:sp>
        <p:nvSpPr>
          <p:cNvPr id="22532"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b="1" i="1" u="sng" smtClean="0"/>
              <a:t>A- Les salaires</a:t>
            </a:r>
            <a:r>
              <a:rPr lang="fr-FR" b="1" i="1" smtClean="0"/>
              <a:t> </a:t>
            </a:r>
          </a:p>
          <a:p>
            <a:pPr marL="0" indent="0" algn="just" eaLnBrk="1" hangingPunct="1"/>
            <a:r>
              <a:rPr lang="fr-FR" b="1" i="1" smtClean="0"/>
              <a:t>Dans l’Etat primitif de la société, le produit appartient en totalité à l’ouvrier. Mais avec l’appropriation des terres et des capitaux, dont A.Smith ne nous dit pas par quel processus elle s’est développée, des déductions s’opèrent sur le produit du travail sous forme de profit et de rente.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u pied de page 4"/>
          <p:cNvSpPr>
            <a:spLocks noGrp="1"/>
          </p:cNvSpPr>
          <p:nvPr>
            <p:ph type="ftr" sz="quarter" idx="11"/>
          </p:nvPr>
        </p:nvSpPr>
        <p:spPr>
          <a:noFill/>
        </p:spPr>
        <p:txBody>
          <a:bodyPr/>
          <a:lstStyle/>
          <a:p>
            <a:r>
              <a:rPr lang="fr-FR" smtClean="0"/>
              <a:t>A. EL HIRI</a:t>
            </a:r>
          </a:p>
        </p:txBody>
      </p:sp>
      <p:sp>
        <p:nvSpPr>
          <p:cNvPr id="2355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23556" name="Rectangle 3"/>
          <p:cNvSpPr>
            <a:spLocks noGrp="1" noChangeArrowheads="1"/>
          </p:cNvSpPr>
          <p:nvPr>
            <p:ph type="body" idx="1"/>
          </p:nvPr>
        </p:nvSpPr>
        <p:spPr>
          <a:xfrm>
            <a:off x="323850" y="1600200"/>
            <a:ext cx="8362950" cy="4997450"/>
          </a:xfrm>
        </p:spPr>
        <p:txBody>
          <a:bodyPr/>
          <a:lstStyle/>
          <a:p>
            <a:pPr marL="0" indent="0" eaLnBrk="1" hangingPunct="1"/>
            <a:r>
              <a:rPr lang="fr-FR" b="1" i="1" smtClean="0"/>
              <a:t> </a:t>
            </a:r>
            <a:r>
              <a:rPr lang="fr-FR" b="1" i="1" u="sng" smtClean="0"/>
              <a:t>A- Les salaires</a:t>
            </a:r>
            <a:r>
              <a:rPr lang="fr-FR" b="1" i="1" smtClean="0"/>
              <a:t> </a:t>
            </a:r>
          </a:p>
          <a:p>
            <a:pPr marL="0" indent="0" algn="just" eaLnBrk="1" hangingPunct="1"/>
            <a:r>
              <a:rPr lang="fr-FR" b="1" i="1" smtClean="0"/>
              <a:t>Dans ces conditions comment se déterminent les salaires ? Mis à part une très petite minorité des ouvriers qui disposent de ses propres moyens de production, la très grande majorité travaille pour le compte des capitalistes qui mettent à sa disposition les moyens de production en contrepartie d’un prélèvement sur le produit du travail.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u pied de page 4"/>
          <p:cNvSpPr>
            <a:spLocks noGrp="1"/>
          </p:cNvSpPr>
          <p:nvPr>
            <p:ph type="ftr" sz="quarter" idx="11"/>
          </p:nvPr>
        </p:nvSpPr>
        <p:spPr>
          <a:noFill/>
        </p:spPr>
        <p:txBody>
          <a:bodyPr/>
          <a:lstStyle/>
          <a:p>
            <a:r>
              <a:rPr lang="fr-FR" smtClean="0"/>
              <a:t>A. EL HIRI</a:t>
            </a:r>
          </a:p>
        </p:txBody>
      </p:sp>
      <p:sp>
        <p:nvSpPr>
          <p:cNvPr id="2457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24580" name="Rectangle 3"/>
          <p:cNvSpPr>
            <a:spLocks noGrp="1" noChangeArrowheads="1"/>
          </p:cNvSpPr>
          <p:nvPr>
            <p:ph type="body" idx="1"/>
          </p:nvPr>
        </p:nvSpPr>
        <p:spPr>
          <a:xfrm>
            <a:off x="323850" y="1600200"/>
            <a:ext cx="8362950" cy="4997450"/>
          </a:xfrm>
        </p:spPr>
        <p:txBody>
          <a:bodyPr/>
          <a:lstStyle/>
          <a:p>
            <a:pPr marL="0" indent="0" eaLnBrk="1" hangingPunct="1"/>
            <a:r>
              <a:rPr lang="fr-FR" b="1" i="1" smtClean="0"/>
              <a:t> </a:t>
            </a:r>
            <a:r>
              <a:rPr lang="fr-FR" b="1" i="1" u="sng" smtClean="0"/>
              <a:t>A- Les salaires</a:t>
            </a:r>
            <a:r>
              <a:rPr lang="fr-FR" b="1" i="1" smtClean="0"/>
              <a:t> </a:t>
            </a:r>
          </a:p>
          <a:p>
            <a:pPr marL="0" indent="0" algn="just" eaLnBrk="1" hangingPunct="1"/>
            <a:r>
              <a:rPr lang="fr-FR" sz="4000" b="1" i="1" smtClean="0"/>
              <a:t>Mais dans ce rapport de force, les capitalistes l’emportent presque toujours, pour les raisons suivantes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u pied de page 4"/>
          <p:cNvSpPr>
            <a:spLocks noGrp="1"/>
          </p:cNvSpPr>
          <p:nvPr>
            <p:ph type="ftr" sz="quarter" idx="11"/>
          </p:nvPr>
        </p:nvSpPr>
        <p:spPr>
          <a:noFill/>
        </p:spPr>
        <p:txBody>
          <a:bodyPr/>
          <a:lstStyle/>
          <a:p>
            <a:r>
              <a:rPr lang="fr-FR" smtClean="0"/>
              <a:t>A. EL HIRI</a:t>
            </a:r>
          </a:p>
        </p:txBody>
      </p:sp>
      <p:sp>
        <p:nvSpPr>
          <p:cNvPr id="2560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25604" name="Rectangle 3"/>
          <p:cNvSpPr>
            <a:spLocks noGrp="1" noChangeArrowheads="1"/>
          </p:cNvSpPr>
          <p:nvPr>
            <p:ph type="body" idx="1"/>
          </p:nvPr>
        </p:nvSpPr>
        <p:spPr>
          <a:xfrm>
            <a:off x="323850" y="1600200"/>
            <a:ext cx="8362950" cy="4997450"/>
          </a:xfrm>
        </p:spPr>
        <p:txBody>
          <a:bodyPr/>
          <a:lstStyle/>
          <a:p>
            <a:pPr marL="0" indent="0" eaLnBrk="1" hangingPunct="1"/>
            <a:r>
              <a:rPr lang="fr-FR" b="1" i="1" smtClean="0"/>
              <a:t> </a:t>
            </a:r>
            <a:r>
              <a:rPr lang="fr-FR" b="1" i="1" u="sng" smtClean="0"/>
              <a:t>A- Les salaires</a:t>
            </a:r>
            <a:r>
              <a:rPr lang="fr-FR" b="1" i="1" smtClean="0"/>
              <a:t> </a:t>
            </a:r>
          </a:p>
          <a:p>
            <a:pPr marL="0" indent="0" algn="just" eaLnBrk="1" hangingPunct="1">
              <a:buFontTx/>
              <a:buNone/>
            </a:pPr>
            <a:r>
              <a:rPr lang="fr-FR" b="1" i="1" smtClean="0"/>
              <a:t>1- Ils sont  moins nombreux, ils peuvent par conséquent se concerter plus facilement.</a:t>
            </a:r>
          </a:p>
          <a:p>
            <a:pPr marL="0" indent="0" algn="just" eaLnBrk="1" hangingPunct="1">
              <a:buFontTx/>
              <a:buNone/>
            </a:pPr>
            <a:r>
              <a:rPr lang="fr-FR" b="1" i="1" smtClean="0"/>
              <a:t>2- La loi permet la coalition des entrepreneurs et interdit celle des ouvriers.</a:t>
            </a:r>
          </a:p>
          <a:p>
            <a:pPr marL="0" indent="0" algn="just" eaLnBrk="1" hangingPunct="1">
              <a:buFontTx/>
              <a:buNone/>
            </a:pPr>
            <a:r>
              <a:rPr lang="fr-FR" b="1" i="1" smtClean="0"/>
              <a:t>3- Ils peuvent tenir plus longtemps en cas d’épreuve de force.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pied de page 4"/>
          <p:cNvSpPr>
            <a:spLocks noGrp="1"/>
          </p:cNvSpPr>
          <p:nvPr>
            <p:ph type="ftr" sz="quarter" idx="11"/>
          </p:nvPr>
        </p:nvSpPr>
        <p:spPr>
          <a:noFill/>
        </p:spPr>
        <p:txBody>
          <a:bodyPr/>
          <a:lstStyle/>
          <a:p>
            <a:r>
              <a:rPr lang="fr-FR" smtClean="0"/>
              <a:t>A. EL HIRI</a:t>
            </a:r>
          </a:p>
        </p:txBody>
      </p:sp>
      <p:sp>
        <p:nvSpPr>
          <p:cNvPr id="2662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26628" name="Rectangle 3"/>
          <p:cNvSpPr>
            <a:spLocks noGrp="1" noChangeArrowheads="1"/>
          </p:cNvSpPr>
          <p:nvPr>
            <p:ph type="body" idx="1"/>
          </p:nvPr>
        </p:nvSpPr>
        <p:spPr>
          <a:xfrm>
            <a:off x="323850" y="1628775"/>
            <a:ext cx="8362950" cy="4997450"/>
          </a:xfrm>
        </p:spPr>
        <p:txBody>
          <a:bodyPr/>
          <a:lstStyle/>
          <a:p>
            <a:pPr marL="0" indent="0" eaLnBrk="1" hangingPunct="1"/>
            <a:r>
              <a:rPr lang="fr-FR" b="1" i="1" smtClean="0"/>
              <a:t> </a:t>
            </a:r>
            <a:r>
              <a:rPr lang="fr-FR" b="1" i="1" u="sng" smtClean="0"/>
              <a:t>A- Les salaires</a:t>
            </a:r>
            <a:r>
              <a:rPr lang="fr-FR" b="1" i="1" smtClean="0"/>
              <a:t> </a:t>
            </a:r>
          </a:p>
          <a:p>
            <a:pPr marL="0" indent="0" algn="just" eaLnBrk="1" hangingPunct="1"/>
            <a:r>
              <a:rPr lang="fr-FR" b="1" i="1" smtClean="0"/>
              <a:t>L’augmentation des salaires : </a:t>
            </a:r>
          </a:p>
          <a:p>
            <a:pPr marL="0" indent="0" algn="just" eaLnBrk="1" hangingPunct="1"/>
            <a:r>
              <a:rPr lang="fr-FR" b="1" i="1" smtClean="0"/>
              <a:t>Se produit lorsque la demande de main d’œuvre augmente d’une façon constante. Une concurrence s’instaure alors entre les employeurs qui offrent des salaires plus élevés que le taux qui assure le minimum vital.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pied de page 4"/>
          <p:cNvSpPr>
            <a:spLocks noGrp="1"/>
          </p:cNvSpPr>
          <p:nvPr>
            <p:ph type="ftr" sz="quarter" idx="11"/>
          </p:nvPr>
        </p:nvSpPr>
        <p:spPr>
          <a:noFill/>
        </p:spPr>
        <p:txBody>
          <a:bodyPr/>
          <a:lstStyle/>
          <a:p>
            <a:r>
              <a:rPr lang="fr-FR" smtClean="0"/>
              <a:t>A. EL HIRI</a:t>
            </a:r>
          </a:p>
        </p:txBody>
      </p:sp>
      <p:sp>
        <p:nvSpPr>
          <p:cNvPr id="2765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27652" name="Rectangle 3"/>
          <p:cNvSpPr>
            <a:spLocks noGrp="1" noChangeArrowheads="1"/>
          </p:cNvSpPr>
          <p:nvPr>
            <p:ph type="body" idx="1"/>
          </p:nvPr>
        </p:nvSpPr>
        <p:spPr>
          <a:xfrm>
            <a:off x="323850" y="1628775"/>
            <a:ext cx="8362950" cy="4997450"/>
          </a:xfrm>
        </p:spPr>
        <p:txBody>
          <a:bodyPr/>
          <a:lstStyle/>
          <a:p>
            <a:pPr marL="0" indent="0" eaLnBrk="1" hangingPunct="1"/>
            <a:r>
              <a:rPr lang="fr-FR" b="1" i="1" smtClean="0"/>
              <a:t> </a:t>
            </a:r>
            <a:r>
              <a:rPr lang="fr-FR" b="1" i="1" u="sng" smtClean="0"/>
              <a:t>A- Les salaires</a:t>
            </a:r>
            <a:r>
              <a:rPr lang="fr-FR" b="1" i="1" smtClean="0"/>
              <a:t> </a:t>
            </a:r>
          </a:p>
          <a:p>
            <a:pPr marL="0" indent="0" algn="just" eaLnBrk="1" hangingPunct="1"/>
            <a:r>
              <a:rPr lang="fr-FR" b="1" i="1" smtClean="0"/>
              <a:t>L’augmentation des salaires : </a:t>
            </a:r>
          </a:p>
          <a:p>
            <a:pPr marL="0" indent="0" algn="just" eaLnBrk="1" hangingPunct="1"/>
            <a:r>
              <a:rPr lang="fr-FR" b="1" i="1" smtClean="0"/>
              <a:t>Se traduit directement par la hausse des prix de plusieurs marchandises dont la consommation se réduit par conséquent.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u pied de page 4"/>
          <p:cNvSpPr>
            <a:spLocks noGrp="1"/>
          </p:cNvSpPr>
          <p:nvPr>
            <p:ph type="ftr" sz="quarter" idx="11"/>
          </p:nvPr>
        </p:nvSpPr>
        <p:spPr>
          <a:noFill/>
        </p:spPr>
        <p:txBody>
          <a:bodyPr/>
          <a:lstStyle/>
          <a:p>
            <a:r>
              <a:rPr lang="fr-FR" smtClean="0"/>
              <a:t>A. EL HIRI</a:t>
            </a:r>
          </a:p>
        </p:txBody>
      </p:sp>
      <p:sp>
        <p:nvSpPr>
          <p:cNvPr id="2867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28676" name="Rectangle 3"/>
          <p:cNvSpPr>
            <a:spLocks noGrp="1" noChangeArrowheads="1"/>
          </p:cNvSpPr>
          <p:nvPr>
            <p:ph type="body" idx="1"/>
          </p:nvPr>
        </p:nvSpPr>
        <p:spPr>
          <a:xfrm>
            <a:off x="323850" y="1628775"/>
            <a:ext cx="8362950" cy="4997450"/>
          </a:xfrm>
        </p:spPr>
        <p:txBody>
          <a:bodyPr/>
          <a:lstStyle/>
          <a:p>
            <a:pPr marL="0" indent="0" eaLnBrk="1" hangingPunct="1"/>
            <a:r>
              <a:rPr lang="fr-FR" b="1" i="1" smtClean="0"/>
              <a:t> </a:t>
            </a:r>
            <a:r>
              <a:rPr lang="fr-FR" b="1" i="1" u="sng" smtClean="0"/>
              <a:t>A- Les salaires</a:t>
            </a:r>
            <a:r>
              <a:rPr lang="fr-FR" b="1" i="1" smtClean="0"/>
              <a:t> </a:t>
            </a:r>
          </a:p>
          <a:p>
            <a:pPr marL="0" indent="0" algn="just" eaLnBrk="1" hangingPunct="1"/>
            <a:r>
              <a:rPr lang="fr-FR" b="1" i="1" smtClean="0"/>
              <a:t>L’augmentation des salaires : </a:t>
            </a:r>
          </a:p>
          <a:p>
            <a:pPr marL="0" indent="0" algn="just" eaLnBrk="1" hangingPunct="1"/>
            <a:r>
              <a:rPr lang="fr-FR" b="1" i="1" smtClean="0"/>
              <a:t>Réaction des capitalistes : améliorer la division du travail, en introduisant de meilleures machines. Ainsi l’augmentation des salaires est plus que compensée par la diminution de la quantité du travail nécessaire.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u pied de page 4"/>
          <p:cNvSpPr>
            <a:spLocks noGrp="1"/>
          </p:cNvSpPr>
          <p:nvPr>
            <p:ph type="ftr" sz="quarter" idx="11"/>
          </p:nvPr>
        </p:nvSpPr>
        <p:spPr>
          <a:noFill/>
        </p:spPr>
        <p:txBody>
          <a:bodyPr/>
          <a:lstStyle/>
          <a:p>
            <a:r>
              <a:rPr lang="fr-FR" smtClean="0"/>
              <a:t>A. EL HIRI</a:t>
            </a:r>
          </a:p>
        </p:txBody>
      </p:sp>
      <p:sp>
        <p:nvSpPr>
          <p:cNvPr id="2969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29700" name="Rectangle 3"/>
          <p:cNvSpPr>
            <a:spLocks noGrp="1" noChangeArrowheads="1"/>
          </p:cNvSpPr>
          <p:nvPr>
            <p:ph type="body" idx="1"/>
          </p:nvPr>
        </p:nvSpPr>
        <p:spPr>
          <a:xfrm>
            <a:off x="323850" y="1628775"/>
            <a:ext cx="8362950" cy="4997450"/>
          </a:xfrm>
        </p:spPr>
        <p:txBody>
          <a:bodyPr/>
          <a:lstStyle/>
          <a:p>
            <a:pPr marL="0" indent="0" eaLnBrk="1" hangingPunct="1"/>
            <a:r>
              <a:rPr lang="fr-FR" sz="2800" b="1" i="1" smtClean="0"/>
              <a:t> </a:t>
            </a:r>
            <a:r>
              <a:rPr lang="fr-FR" sz="2800" b="1" i="1" u="sng" smtClean="0"/>
              <a:t>A- Les salaires</a:t>
            </a:r>
            <a:r>
              <a:rPr lang="fr-FR" sz="2800" b="1" i="1" smtClean="0"/>
              <a:t> </a:t>
            </a:r>
          </a:p>
          <a:p>
            <a:pPr marL="0" indent="0" algn="just" eaLnBrk="1" hangingPunct="1"/>
            <a:r>
              <a:rPr lang="fr-FR" sz="2800" b="1" i="1" smtClean="0"/>
              <a:t>La baisse des salaires : </a:t>
            </a:r>
          </a:p>
          <a:p>
            <a:pPr marL="0" indent="0" algn="just" eaLnBrk="1" hangingPunct="1"/>
            <a:r>
              <a:rPr lang="fr-FR" sz="2800" b="1" i="1" smtClean="0"/>
              <a:t>Elle est concevable mais uniquement pour une très brève période :</a:t>
            </a:r>
          </a:p>
          <a:p>
            <a:pPr marL="0" indent="0" algn="just" eaLnBrk="1" hangingPunct="1">
              <a:buFontTx/>
              <a:buNone/>
            </a:pPr>
            <a:r>
              <a:rPr lang="fr-FR" sz="2800" b="1" i="1" smtClean="0"/>
              <a:t>« </a:t>
            </a:r>
            <a:r>
              <a:rPr lang="fr-FR" sz="2800" i="1" smtClean="0"/>
              <a:t>la misère, la famine et la mortalité désoleraient bientôt cette classe et de là s’étendraient aux classes supérieures jusqu’à ce que le nombre des habitants se trouvât réduit à ce qui pourrait aisément subsister par la quantité de revenus et de capitaux qui y seraient restés</a:t>
            </a:r>
            <a:r>
              <a:rPr lang="fr-FR" sz="2800" b="1" i="1"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u pied de page 4"/>
          <p:cNvSpPr>
            <a:spLocks noGrp="1"/>
          </p:cNvSpPr>
          <p:nvPr>
            <p:ph type="ftr" sz="quarter" idx="11"/>
          </p:nvPr>
        </p:nvSpPr>
        <p:spPr>
          <a:noFill/>
        </p:spPr>
        <p:txBody>
          <a:bodyPr/>
          <a:lstStyle/>
          <a:p>
            <a:r>
              <a:rPr lang="fr-FR" smtClean="0"/>
              <a:t>A. EL HIRI</a:t>
            </a:r>
          </a:p>
        </p:txBody>
      </p:sp>
      <p:sp>
        <p:nvSpPr>
          <p:cNvPr id="3072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30724" name="Rectangle 3"/>
          <p:cNvSpPr>
            <a:spLocks noGrp="1" noChangeArrowheads="1"/>
          </p:cNvSpPr>
          <p:nvPr>
            <p:ph type="body" idx="1"/>
          </p:nvPr>
        </p:nvSpPr>
        <p:spPr>
          <a:xfrm>
            <a:off x="323850" y="1628775"/>
            <a:ext cx="8362950" cy="4997450"/>
          </a:xfrm>
        </p:spPr>
        <p:txBody>
          <a:bodyPr/>
          <a:lstStyle/>
          <a:p>
            <a:pPr marL="0" indent="0" eaLnBrk="1" hangingPunct="1">
              <a:lnSpc>
                <a:spcPct val="90000"/>
              </a:lnSpc>
            </a:pPr>
            <a:r>
              <a:rPr lang="fr-FR" b="1" i="1" smtClean="0"/>
              <a:t> B- Les profits :</a:t>
            </a:r>
          </a:p>
          <a:p>
            <a:pPr marL="0" indent="0" algn="just" eaLnBrk="1" hangingPunct="1">
              <a:lnSpc>
                <a:spcPct val="90000"/>
              </a:lnSpc>
            </a:pPr>
            <a:r>
              <a:rPr lang="fr-FR" b="1" i="1" smtClean="0"/>
              <a:t> Ils représentent un prélèvement sur le produit du travail. </a:t>
            </a:r>
          </a:p>
          <a:p>
            <a:pPr marL="0" indent="0" algn="just" eaLnBrk="1" hangingPunct="1">
              <a:lnSpc>
                <a:spcPct val="90000"/>
              </a:lnSpc>
            </a:pPr>
            <a:r>
              <a:rPr lang="fr-FR" b="1" i="1" smtClean="0"/>
              <a:t>Ils sont la principale motivation de l’accumulation du capital. </a:t>
            </a:r>
          </a:p>
          <a:p>
            <a:pPr marL="0" indent="0" algn="just" eaLnBrk="1" hangingPunct="1">
              <a:lnSpc>
                <a:spcPct val="90000"/>
              </a:lnSpc>
            </a:pPr>
            <a:r>
              <a:rPr lang="fr-FR" b="1" i="1" smtClean="0"/>
              <a:t>Le capitaliste « n’aurait pas d’intérêt à employer ces ouvriers, s’il n’attendait pas de la vente de leur ouvrage quelque chose de plus que le remplacement de son capital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u pied de page 4"/>
          <p:cNvSpPr>
            <a:spLocks noGrp="1"/>
          </p:cNvSpPr>
          <p:nvPr>
            <p:ph type="ftr" sz="quarter" idx="11"/>
          </p:nvPr>
        </p:nvSpPr>
        <p:spPr>
          <a:noFill/>
        </p:spPr>
        <p:txBody>
          <a:bodyPr/>
          <a:lstStyle/>
          <a:p>
            <a:r>
              <a:rPr lang="fr-FR" smtClean="0"/>
              <a:t>A. EL HIRI</a:t>
            </a:r>
          </a:p>
        </p:txBody>
      </p:sp>
      <p:sp>
        <p:nvSpPr>
          <p:cNvPr id="3174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31748" name="Rectangle 3"/>
          <p:cNvSpPr>
            <a:spLocks noGrp="1" noChangeArrowheads="1"/>
          </p:cNvSpPr>
          <p:nvPr>
            <p:ph type="body" idx="1"/>
          </p:nvPr>
        </p:nvSpPr>
        <p:spPr>
          <a:xfrm>
            <a:off x="323850" y="1628775"/>
            <a:ext cx="8362950" cy="4997450"/>
          </a:xfrm>
        </p:spPr>
        <p:txBody>
          <a:bodyPr/>
          <a:lstStyle/>
          <a:p>
            <a:pPr marL="0" indent="0" eaLnBrk="1" hangingPunct="1"/>
            <a:r>
              <a:rPr lang="fr-FR" b="1" i="1" smtClean="0"/>
              <a:t> B- Les profits :</a:t>
            </a:r>
          </a:p>
          <a:p>
            <a:pPr marL="0" indent="0" algn="just" eaLnBrk="1" hangingPunct="1"/>
            <a:r>
              <a:rPr lang="fr-FR" b="1" i="1" smtClean="0"/>
              <a:t>Le taux de profit est proportionnel à l’étendue du capital avancé. </a:t>
            </a:r>
          </a:p>
          <a:p>
            <a:pPr marL="0" indent="0" algn="just" eaLnBrk="1" hangingPunct="1">
              <a:buFontTx/>
              <a:buNone/>
            </a:pPr>
            <a:r>
              <a:rPr lang="fr-FR" b="1" i="1" smtClean="0"/>
              <a:t>Le capitaliste « n’aurait pas d’intérêt à employer un grand capital plutôt qu’un petit, si ses profits n’étaient pas en rapport avec l’étendue du capital employé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4"/>
          <p:cNvSpPr>
            <a:spLocks noGrp="1"/>
          </p:cNvSpPr>
          <p:nvPr>
            <p:ph type="ftr" sz="quarter" idx="11"/>
          </p:nvPr>
        </p:nvSpPr>
        <p:spPr>
          <a:noFill/>
        </p:spPr>
        <p:txBody>
          <a:bodyPr/>
          <a:lstStyle/>
          <a:p>
            <a:r>
              <a:rPr lang="fr-FR" smtClean="0"/>
              <a:t>A. EL HIRI</a:t>
            </a:r>
          </a:p>
        </p:txBody>
      </p:sp>
      <p:sp>
        <p:nvSpPr>
          <p:cNvPr id="5123" name="Rectangle 2"/>
          <p:cNvSpPr>
            <a:spLocks noGrp="1" noChangeArrowheads="1"/>
          </p:cNvSpPr>
          <p:nvPr>
            <p:ph type="title"/>
          </p:nvPr>
        </p:nvSpPr>
        <p:spPr/>
        <p:txBody>
          <a:bodyPr/>
          <a:lstStyle/>
          <a:p>
            <a:pPr eaLnBrk="1" hangingPunct="1"/>
            <a:r>
              <a:rPr lang="fr-FR" sz="4000" smtClean="0"/>
              <a:t>La répartition </a:t>
            </a:r>
            <a:br>
              <a:rPr lang="fr-FR" sz="4000" smtClean="0"/>
            </a:br>
            <a:r>
              <a:rPr lang="fr-FR" sz="2800" b="1" i="1" smtClean="0"/>
              <a:t>Le Tableau Economique de F.Quesnay</a:t>
            </a:r>
          </a:p>
        </p:txBody>
      </p:sp>
      <p:sp>
        <p:nvSpPr>
          <p:cNvPr id="5124" name="Rectangle 3"/>
          <p:cNvSpPr>
            <a:spLocks noGrp="1" noChangeArrowheads="1"/>
          </p:cNvSpPr>
          <p:nvPr>
            <p:ph type="body" idx="1"/>
          </p:nvPr>
        </p:nvSpPr>
        <p:spPr>
          <a:xfrm>
            <a:off x="323850" y="1600200"/>
            <a:ext cx="8362950" cy="4997450"/>
          </a:xfrm>
        </p:spPr>
        <p:txBody>
          <a:bodyPr/>
          <a:lstStyle/>
          <a:p>
            <a:pPr marL="0" indent="0" algn="just" eaLnBrk="1" hangingPunct="1">
              <a:buFontTx/>
              <a:buNone/>
            </a:pPr>
            <a:endParaRPr lang="fr-FR" smtClean="0"/>
          </a:p>
          <a:p>
            <a:pPr marL="0" indent="0" algn="just" eaLnBrk="1" hangingPunct="1">
              <a:buFontTx/>
              <a:buNone/>
            </a:pPr>
            <a:r>
              <a:rPr lang="fr-FR" sz="4400" b="1" i="1" smtClean="0"/>
              <a:t>Il porte sur la production et la distribution des richesses dans une économie où le surplus est créé exclusivement dans l’agriculture.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u pied de page 4"/>
          <p:cNvSpPr>
            <a:spLocks noGrp="1"/>
          </p:cNvSpPr>
          <p:nvPr>
            <p:ph type="ftr" sz="quarter" idx="11"/>
          </p:nvPr>
        </p:nvSpPr>
        <p:spPr>
          <a:noFill/>
        </p:spPr>
        <p:txBody>
          <a:bodyPr/>
          <a:lstStyle/>
          <a:p>
            <a:r>
              <a:rPr lang="fr-FR" smtClean="0"/>
              <a:t>A. EL HIRI</a:t>
            </a:r>
          </a:p>
        </p:txBody>
      </p:sp>
      <p:sp>
        <p:nvSpPr>
          <p:cNvPr id="3277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32772" name="Rectangle 3"/>
          <p:cNvSpPr>
            <a:spLocks noGrp="1" noChangeArrowheads="1"/>
          </p:cNvSpPr>
          <p:nvPr>
            <p:ph type="body" idx="1"/>
          </p:nvPr>
        </p:nvSpPr>
        <p:spPr>
          <a:xfrm>
            <a:off x="323850" y="1628775"/>
            <a:ext cx="8362950" cy="4997450"/>
          </a:xfrm>
        </p:spPr>
        <p:txBody>
          <a:bodyPr/>
          <a:lstStyle/>
          <a:p>
            <a:pPr marL="0" indent="0" eaLnBrk="1" hangingPunct="1"/>
            <a:r>
              <a:rPr lang="fr-FR" sz="2800" b="1" i="1" smtClean="0"/>
              <a:t> B- Les profits :</a:t>
            </a:r>
          </a:p>
          <a:p>
            <a:pPr marL="0" indent="0" algn="just" eaLnBrk="1" hangingPunct="1"/>
            <a:r>
              <a:rPr lang="fr-FR" sz="2800" b="1" i="1" smtClean="0"/>
              <a:t>Il y a une tendance à l’égalisation des taux de profit en raison de la tendance de chaque individu à réaliser son intérêt et de la liberté d’employer le plus avantageusement ses capitaux.</a:t>
            </a:r>
          </a:p>
          <a:p>
            <a:pPr marL="0" indent="0" algn="just" eaLnBrk="1" hangingPunct="1"/>
            <a:r>
              <a:rPr lang="fr-FR" sz="2800" b="1" i="1" smtClean="0"/>
              <a:t> « </a:t>
            </a:r>
            <a:r>
              <a:rPr lang="fr-FR" sz="2800" i="1" smtClean="0"/>
              <a:t>Si, dans un même canton, il y avait quelque emploi qui fût évidemment ou plus ou moins avantageux que tous les autres, tant de gens viendraient à s’y jeter dans un cas, ou à l’abandonner dans l’autres</a:t>
            </a:r>
            <a:r>
              <a:rPr lang="fr-FR" sz="2800" b="1" i="1"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u pied de page 4"/>
          <p:cNvSpPr>
            <a:spLocks noGrp="1"/>
          </p:cNvSpPr>
          <p:nvPr>
            <p:ph type="ftr" sz="quarter" idx="11"/>
          </p:nvPr>
        </p:nvSpPr>
        <p:spPr>
          <a:noFill/>
        </p:spPr>
        <p:txBody>
          <a:bodyPr/>
          <a:lstStyle/>
          <a:p>
            <a:r>
              <a:rPr lang="fr-FR" smtClean="0"/>
              <a:t>A. EL HIRI</a:t>
            </a:r>
          </a:p>
        </p:txBody>
      </p:sp>
      <p:sp>
        <p:nvSpPr>
          <p:cNvPr id="3379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33796" name="Rectangle 3"/>
          <p:cNvSpPr>
            <a:spLocks noGrp="1" noChangeArrowheads="1"/>
          </p:cNvSpPr>
          <p:nvPr>
            <p:ph type="body" idx="1"/>
          </p:nvPr>
        </p:nvSpPr>
        <p:spPr>
          <a:xfrm>
            <a:off x="323850" y="1628775"/>
            <a:ext cx="8362950" cy="4997450"/>
          </a:xfrm>
        </p:spPr>
        <p:txBody>
          <a:bodyPr/>
          <a:lstStyle/>
          <a:p>
            <a:pPr marL="0" indent="0" eaLnBrk="1" hangingPunct="1"/>
            <a:r>
              <a:rPr lang="fr-FR" b="1" i="1" smtClean="0"/>
              <a:t> B- Les profits :</a:t>
            </a:r>
          </a:p>
          <a:p>
            <a:pPr marL="0" indent="0" algn="just" eaLnBrk="1" hangingPunct="1"/>
            <a:r>
              <a:rPr lang="fr-FR" b="1" i="1" smtClean="0"/>
              <a:t>Le profit englobe l’intérêt. </a:t>
            </a:r>
          </a:p>
          <a:p>
            <a:pPr marL="0" indent="0" algn="just" eaLnBrk="1" hangingPunct="1"/>
            <a:r>
              <a:rPr lang="fr-FR" b="1" i="1" smtClean="0"/>
              <a:t>En fait, l’intérêt ne constitue qu’une partie du profit que l’entrepreneur cède aux prêteurs qui mettent à sa disposition des capitaux.</a:t>
            </a:r>
          </a:p>
          <a:p>
            <a:pPr marL="0" indent="0" algn="just" eaLnBrk="1" hangingPunct="1"/>
            <a:r>
              <a:rPr lang="fr-FR" b="1" i="1" smtClean="0"/>
              <a:t> Le taux d’intérêt est nécessairement inférieur au taux de profit.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u pied de page 4"/>
          <p:cNvSpPr>
            <a:spLocks noGrp="1"/>
          </p:cNvSpPr>
          <p:nvPr>
            <p:ph type="ftr" sz="quarter" idx="11"/>
          </p:nvPr>
        </p:nvSpPr>
        <p:spPr>
          <a:noFill/>
        </p:spPr>
        <p:txBody>
          <a:bodyPr/>
          <a:lstStyle/>
          <a:p>
            <a:r>
              <a:rPr lang="fr-FR" smtClean="0"/>
              <a:t>A. EL HIRI</a:t>
            </a:r>
          </a:p>
        </p:txBody>
      </p:sp>
      <p:sp>
        <p:nvSpPr>
          <p:cNvPr id="3481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34820" name="Rectangle 3"/>
          <p:cNvSpPr>
            <a:spLocks noGrp="1" noChangeArrowheads="1"/>
          </p:cNvSpPr>
          <p:nvPr>
            <p:ph type="body" idx="1"/>
          </p:nvPr>
        </p:nvSpPr>
        <p:spPr>
          <a:xfrm>
            <a:off x="323850" y="1628775"/>
            <a:ext cx="8362950" cy="4997450"/>
          </a:xfrm>
        </p:spPr>
        <p:txBody>
          <a:bodyPr/>
          <a:lstStyle/>
          <a:p>
            <a:pPr marL="0" indent="0" eaLnBrk="1" hangingPunct="1">
              <a:lnSpc>
                <a:spcPct val="90000"/>
              </a:lnSpc>
              <a:buFontTx/>
              <a:buNone/>
            </a:pPr>
            <a:r>
              <a:rPr lang="fr-FR" sz="2400" b="1" i="1" smtClean="0"/>
              <a:t> </a:t>
            </a:r>
            <a:r>
              <a:rPr lang="fr-FR" sz="3600" b="1" i="1" smtClean="0"/>
              <a:t>C- Les rentes foncières </a:t>
            </a:r>
          </a:p>
          <a:p>
            <a:pPr marL="0" indent="0" algn="just" eaLnBrk="1" hangingPunct="1">
              <a:lnSpc>
                <a:spcPct val="90000"/>
              </a:lnSpc>
            </a:pPr>
            <a:r>
              <a:rPr lang="fr-FR" sz="2400" b="1" i="1" smtClean="0"/>
              <a:t>La rente est un prélèvement sur le produit du travail. </a:t>
            </a:r>
          </a:p>
          <a:p>
            <a:pPr marL="0" indent="0" algn="just" eaLnBrk="1" hangingPunct="1">
              <a:lnSpc>
                <a:spcPct val="90000"/>
              </a:lnSpc>
            </a:pPr>
            <a:r>
              <a:rPr lang="fr-FR" sz="2400" b="1" i="1" smtClean="0"/>
              <a:t>La détermination de la rente diffère de celle des profits:</a:t>
            </a:r>
          </a:p>
          <a:p>
            <a:pPr marL="0" indent="0" algn="just" eaLnBrk="1" hangingPunct="1">
              <a:lnSpc>
                <a:spcPct val="90000"/>
              </a:lnSpc>
              <a:buFontTx/>
              <a:buNone/>
            </a:pPr>
            <a:r>
              <a:rPr lang="fr-FR" sz="2400" b="1" i="1" smtClean="0"/>
              <a:t>« </a:t>
            </a:r>
            <a:r>
              <a:rPr lang="fr-FR" sz="2400" i="1" smtClean="0"/>
              <a:t>La rente, considérée comme le prix payé pour l’usage de la terre. Lors de la stipulation des clauses du bail, le propriétaire fait tout ce qu’il peut pour ne laisser au fermier que ce qui est nécessaire pour remplacer le capital qui fournit la semence, paye le travail, achète et entretient bestiaux et autres instruments de labourage, et pour lui donner en outre des profits ordinaires que rendent les fermes dans le canton</a:t>
            </a:r>
            <a:r>
              <a:rPr lang="fr-FR" sz="2400" b="1" i="1" smtClean="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u pied de page 4"/>
          <p:cNvSpPr>
            <a:spLocks noGrp="1"/>
          </p:cNvSpPr>
          <p:nvPr>
            <p:ph type="ftr" sz="quarter" idx="11"/>
          </p:nvPr>
        </p:nvSpPr>
        <p:spPr>
          <a:noFill/>
        </p:spPr>
        <p:txBody>
          <a:bodyPr/>
          <a:lstStyle/>
          <a:p>
            <a:r>
              <a:rPr lang="fr-FR" smtClean="0"/>
              <a:t>A. EL HIRI</a:t>
            </a:r>
          </a:p>
        </p:txBody>
      </p:sp>
      <p:sp>
        <p:nvSpPr>
          <p:cNvPr id="3584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35844" name="Rectangle 3"/>
          <p:cNvSpPr>
            <a:spLocks noGrp="1" noChangeArrowheads="1"/>
          </p:cNvSpPr>
          <p:nvPr>
            <p:ph type="body" idx="1"/>
          </p:nvPr>
        </p:nvSpPr>
        <p:spPr>
          <a:xfrm>
            <a:off x="323850" y="1628775"/>
            <a:ext cx="8362950" cy="4997450"/>
          </a:xfrm>
        </p:spPr>
        <p:txBody>
          <a:bodyPr/>
          <a:lstStyle/>
          <a:p>
            <a:pPr marL="0" indent="0" eaLnBrk="1" hangingPunct="1">
              <a:buFontTx/>
              <a:buNone/>
            </a:pPr>
            <a:r>
              <a:rPr lang="fr-FR" b="1" i="1" smtClean="0"/>
              <a:t> </a:t>
            </a:r>
            <a:r>
              <a:rPr lang="fr-FR" sz="4400" b="1" i="1" smtClean="0"/>
              <a:t>C- Les rentes foncières </a:t>
            </a:r>
          </a:p>
          <a:p>
            <a:pPr marL="0" indent="0" algn="just" eaLnBrk="1" hangingPunct="1">
              <a:buFontTx/>
              <a:buNone/>
            </a:pPr>
            <a:r>
              <a:rPr lang="fr-FR" b="1" i="1" smtClean="0"/>
              <a:t>La rente est la différence entre :</a:t>
            </a:r>
          </a:p>
          <a:p>
            <a:pPr marL="0" indent="0" algn="just" eaLnBrk="1" hangingPunct="1"/>
            <a:r>
              <a:rPr lang="fr-FR" b="1" i="1" smtClean="0"/>
              <a:t> le prix du produit agricole ;</a:t>
            </a:r>
          </a:p>
          <a:p>
            <a:pPr marL="0" indent="0" algn="just" eaLnBrk="1" hangingPunct="1"/>
            <a:r>
              <a:rPr lang="fr-FR" b="1" i="1" smtClean="0"/>
              <a:t> et la somme des charges occasionnées par ce produit et du profit ordinaire pour les capitaux engagés.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u pied de page 4"/>
          <p:cNvSpPr>
            <a:spLocks noGrp="1"/>
          </p:cNvSpPr>
          <p:nvPr>
            <p:ph type="ftr" sz="quarter" idx="11"/>
          </p:nvPr>
        </p:nvSpPr>
        <p:spPr>
          <a:noFill/>
        </p:spPr>
        <p:txBody>
          <a:bodyPr/>
          <a:lstStyle/>
          <a:p>
            <a:r>
              <a:rPr lang="fr-FR" smtClean="0"/>
              <a:t>A. EL HIRI</a:t>
            </a:r>
          </a:p>
        </p:txBody>
      </p:sp>
      <p:sp>
        <p:nvSpPr>
          <p:cNvPr id="3686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36868" name="Rectangle 3"/>
          <p:cNvSpPr>
            <a:spLocks noGrp="1" noChangeArrowheads="1"/>
          </p:cNvSpPr>
          <p:nvPr>
            <p:ph type="body" idx="1"/>
          </p:nvPr>
        </p:nvSpPr>
        <p:spPr>
          <a:xfrm>
            <a:off x="323850" y="1628775"/>
            <a:ext cx="8362950" cy="4997450"/>
          </a:xfrm>
        </p:spPr>
        <p:txBody>
          <a:bodyPr/>
          <a:lstStyle/>
          <a:p>
            <a:pPr marL="0" indent="0" eaLnBrk="1" hangingPunct="1">
              <a:buFontTx/>
              <a:buNone/>
            </a:pPr>
            <a:r>
              <a:rPr lang="fr-FR" b="1" i="1" smtClean="0"/>
              <a:t> </a:t>
            </a:r>
            <a:r>
              <a:rPr lang="fr-FR" sz="4400" b="1" i="1" smtClean="0"/>
              <a:t>C- Les rentes foncières </a:t>
            </a:r>
          </a:p>
          <a:p>
            <a:pPr marL="0" indent="0" algn="just" eaLnBrk="1" hangingPunct="1">
              <a:buFontTx/>
              <a:buNone/>
            </a:pPr>
            <a:r>
              <a:rPr lang="fr-FR" b="1" i="1" smtClean="0"/>
              <a:t>La rente résulte d’un monopole : celui de la propriété de la terre. C’est donc </a:t>
            </a:r>
            <a:r>
              <a:rPr lang="fr-FR" b="1" i="1" u="sng" smtClean="0"/>
              <a:t>un prix de monopole.</a:t>
            </a:r>
          </a:p>
          <a:p>
            <a:pPr marL="0" indent="0" algn="just" eaLnBrk="1" hangingPunct="1">
              <a:buFontTx/>
              <a:buNone/>
            </a:pPr>
            <a:r>
              <a:rPr lang="fr-FR" b="1" i="1" smtClean="0"/>
              <a:t>« </a:t>
            </a:r>
            <a:r>
              <a:rPr lang="fr-FR" i="1" smtClean="0"/>
              <a:t>La rente de la terre, considérée comme le prix payé pour l’usage de la terre, est donc naturellement un prix de monopole</a:t>
            </a:r>
            <a:r>
              <a:rPr lang="fr-FR" b="1" i="1" smtClean="0"/>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u pied de page 4"/>
          <p:cNvSpPr>
            <a:spLocks noGrp="1"/>
          </p:cNvSpPr>
          <p:nvPr>
            <p:ph type="ftr" sz="quarter" idx="11"/>
          </p:nvPr>
        </p:nvSpPr>
        <p:spPr>
          <a:noFill/>
        </p:spPr>
        <p:txBody>
          <a:bodyPr/>
          <a:lstStyle/>
          <a:p>
            <a:r>
              <a:rPr lang="fr-FR" smtClean="0"/>
              <a:t>A. EL HIRI</a:t>
            </a:r>
          </a:p>
        </p:txBody>
      </p:sp>
      <p:sp>
        <p:nvSpPr>
          <p:cNvPr id="3789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37892" name="Rectangle 3"/>
          <p:cNvSpPr>
            <a:spLocks noGrp="1" noChangeArrowheads="1"/>
          </p:cNvSpPr>
          <p:nvPr>
            <p:ph type="body" idx="1"/>
          </p:nvPr>
        </p:nvSpPr>
        <p:spPr>
          <a:xfrm>
            <a:off x="323850" y="1600200"/>
            <a:ext cx="8362950" cy="4997450"/>
          </a:xfrm>
        </p:spPr>
        <p:txBody>
          <a:bodyPr/>
          <a:lstStyle/>
          <a:p>
            <a:pPr marL="0" indent="0" algn="just" eaLnBrk="1" hangingPunct="1">
              <a:buFontTx/>
              <a:buNone/>
            </a:pPr>
            <a:r>
              <a:rPr lang="fr-FR" sz="4400" b="1" smtClean="0"/>
              <a:t>D- </a:t>
            </a:r>
            <a:r>
              <a:rPr lang="fr-FR" sz="4000" b="1" smtClean="0"/>
              <a:t>Evolution des revenus et divergence des intérêts</a:t>
            </a:r>
            <a:r>
              <a:rPr lang="fr-FR" sz="4400" b="1" smtClean="0"/>
              <a:t> </a:t>
            </a:r>
            <a:endParaRPr lang="fr-FR" sz="4400" smtClean="0"/>
          </a:p>
          <a:p>
            <a:pPr marL="0" indent="0" algn="just" eaLnBrk="1" hangingPunct="1">
              <a:buFontTx/>
              <a:buNone/>
            </a:pPr>
            <a:r>
              <a:rPr lang="fr-FR" b="1" smtClean="0"/>
              <a:t>1- L’évolution des revenus :</a:t>
            </a:r>
          </a:p>
          <a:p>
            <a:pPr marL="0" indent="0" algn="just" eaLnBrk="1" hangingPunct="1">
              <a:buFontTx/>
              <a:buNone/>
            </a:pPr>
            <a:r>
              <a:rPr lang="fr-FR" b="1" smtClean="0"/>
              <a:t>a- Les rentes :</a:t>
            </a:r>
            <a:endParaRPr lang="fr-FR" smtClean="0"/>
          </a:p>
          <a:p>
            <a:pPr marL="0" indent="0" algn="just" eaLnBrk="1" hangingPunct="1"/>
            <a:r>
              <a:rPr lang="fr-FR" smtClean="0"/>
              <a:t>La rente augmente et le pouvoir d’achat des propriétaires fonciers s’améliore avec la croissance économique.</a:t>
            </a:r>
          </a:p>
          <a:p>
            <a:pPr marL="0" indent="0" algn="just" eaLnBrk="1" hangingPunct="1"/>
            <a:endParaRPr lang="fr-FR"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u pied de page 4"/>
          <p:cNvSpPr>
            <a:spLocks noGrp="1"/>
          </p:cNvSpPr>
          <p:nvPr>
            <p:ph type="ftr" sz="quarter" idx="11"/>
          </p:nvPr>
        </p:nvSpPr>
        <p:spPr>
          <a:noFill/>
        </p:spPr>
        <p:txBody>
          <a:bodyPr/>
          <a:lstStyle/>
          <a:p>
            <a:r>
              <a:rPr lang="fr-FR" smtClean="0"/>
              <a:t>A. EL HIRI</a:t>
            </a:r>
          </a:p>
        </p:txBody>
      </p:sp>
      <p:sp>
        <p:nvSpPr>
          <p:cNvPr id="3891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38916" name="Rectangle 3"/>
          <p:cNvSpPr>
            <a:spLocks noGrp="1" noChangeArrowheads="1"/>
          </p:cNvSpPr>
          <p:nvPr>
            <p:ph type="body" idx="1"/>
          </p:nvPr>
        </p:nvSpPr>
        <p:spPr>
          <a:xfrm>
            <a:off x="323850" y="1600200"/>
            <a:ext cx="8362950" cy="4997450"/>
          </a:xfrm>
        </p:spPr>
        <p:txBody>
          <a:bodyPr/>
          <a:lstStyle/>
          <a:p>
            <a:pPr marL="0" indent="0" algn="just" eaLnBrk="1" hangingPunct="1">
              <a:lnSpc>
                <a:spcPct val="90000"/>
              </a:lnSpc>
              <a:buFontTx/>
              <a:buNone/>
            </a:pPr>
            <a:r>
              <a:rPr lang="fr-FR" sz="4000" b="1" smtClean="0"/>
              <a:t>D- </a:t>
            </a:r>
            <a:r>
              <a:rPr lang="fr-FR" sz="3600" b="1" smtClean="0"/>
              <a:t>Evolution des revenus et divergence des intérêts</a:t>
            </a:r>
            <a:r>
              <a:rPr lang="fr-FR" sz="4000" b="1" smtClean="0"/>
              <a:t> </a:t>
            </a:r>
            <a:endParaRPr lang="fr-FR" sz="4000" smtClean="0"/>
          </a:p>
          <a:p>
            <a:pPr marL="0" indent="0" algn="just" eaLnBrk="1" hangingPunct="1">
              <a:lnSpc>
                <a:spcPct val="90000"/>
              </a:lnSpc>
              <a:buFontTx/>
              <a:buNone/>
            </a:pPr>
            <a:r>
              <a:rPr lang="fr-FR" sz="2800" b="1" smtClean="0"/>
              <a:t>1- L’évolution des revenus :</a:t>
            </a:r>
          </a:p>
          <a:p>
            <a:pPr marL="0" indent="0" algn="just" eaLnBrk="1" hangingPunct="1">
              <a:lnSpc>
                <a:spcPct val="90000"/>
              </a:lnSpc>
              <a:buFontTx/>
              <a:buNone/>
            </a:pPr>
            <a:r>
              <a:rPr lang="fr-FR" sz="2800" b="1" smtClean="0"/>
              <a:t>a- Les rentes :</a:t>
            </a:r>
            <a:endParaRPr lang="fr-FR" sz="2800" smtClean="0"/>
          </a:p>
          <a:p>
            <a:pPr marL="0" indent="0" algn="just" eaLnBrk="1" hangingPunct="1">
              <a:lnSpc>
                <a:spcPct val="90000"/>
              </a:lnSpc>
            </a:pPr>
            <a:r>
              <a:rPr lang="fr-FR" sz="2800" smtClean="0"/>
              <a:t>Cette augmentation se produit de deux façons : </a:t>
            </a:r>
          </a:p>
          <a:p>
            <a:pPr marL="0" indent="0" algn="just" eaLnBrk="1" hangingPunct="1">
              <a:lnSpc>
                <a:spcPct val="90000"/>
              </a:lnSpc>
            </a:pPr>
            <a:r>
              <a:rPr lang="fr-FR" sz="2800" b="1" smtClean="0"/>
              <a:t> </a:t>
            </a:r>
            <a:r>
              <a:rPr lang="fr-FR" sz="2800" b="1" u="sng" smtClean="0"/>
              <a:t>directement</a:t>
            </a:r>
            <a:r>
              <a:rPr lang="fr-FR" sz="2800" smtClean="0"/>
              <a:t> à travers l’extension des améliorations des terres et l’augmentation de la production agricole que suscite la demande supplémentaire des produits élémentaires à la suite de la croissance démographique.</a:t>
            </a:r>
          </a:p>
          <a:p>
            <a:pPr marL="0" indent="0" algn="just" eaLnBrk="1" hangingPunct="1">
              <a:lnSpc>
                <a:spcPct val="90000"/>
              </a:lnSpc>
            </a:pPr>
            <a:endParaRPr lang="fr-FR" sz="28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u pied de page 4"/>
          <p:cNvSpPr>
            <a:spLocks noGrp="1"/>
          </p:cNvSpPr>
          <p:nvPr>
            <p:ph type="ftr" sz="quarter" idx="11"/>
          </p:nvPr>
        </p:nvSpPr>
        <p:spPr>
          <a:noFill/>
        </p:spPr>
        <p:txBody>
          <a:bodyPr/>
          <a:lstStyle/>
          <a:p>
            <a:r>
              <a:rPr lang="fr-FR" smtClean="0"/>
              <a:t>A. EL HIRI</a:t>
            </a:r>
          </a:p>
        </p:txBody>
      </p:sp>
      <p:sp>
        <p:nvSpPr>
          <p:cNvPr id="3993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39940" name="Rectangle 3"/>
          <p:cNvSpPr>
            <a:spLocks noGrp="1" noChangeArrowheads="1"/>
          </p:cNvSpPr>
          <p:nvPr>
            <p:ph type="body" idx="1"/>
          </p:nvPr>
        </p:nvSpPr>
        <p:spPr>
          <a:xfrm>
            <a:off x="323850" y="1600200"/>
            <a:ext cx="8362950" cy="4997450"/>
          </a:xfrm>
        </p:spPr>
        <p:txBody>
          <a:bodyPr/>
          <a:lstStyle/>
          <a:p>
            <a:pPr marL="0" indent="0" algn="just" eaLnBrk="1" hangingPunct="1">
              <a:buFontTx/>
              <a:buNone/>
            </a:pPr>
            <a:r>
              <a:rPr lang="fr-FR" sz="4400" b="1" smtClean="0"/>
              <a:t>D- </a:t>
            </a:r>
            <a:r>
              <a:rPr lang="fr-FR" sz="4000" b="1" smtClean="0"/>
              <a:t>Evolution des revenus et divergence des intérêts</a:t>
            </a:r>
            <a:r>
              <a:rPr lang="fr-FR" sz="4400" b="1" smtClean="0"/>
              <a:t> </a:t>
            </a:r>
            <a:endParaRPr lang="fr-FR" sz="4400" smtClean="0"/>
          </a:p>
          <a:p>
            <a:pPr marL="0" indent="0" algn="just" eaLnBrk="1" hangingPunct="1">
              <a:buFontTx/>
              <a:buNone/>
            </a:pPr>
            <a:r>
              <a:rPr lang="fr-FR" b="1" smtClean="0"/>
              <a:t>1- L’évolution des revenus :</a:t>
            </a:r>
          </a:p>
          <a:p>
            <a:pPr marL="0" indent="0" algn="just" eaLnBrk="1" hangingPunct="1">
              <a:buFontTx/>
              <a:buNone/>
            </a:pPr>
            <a:r>
              <a:rPr lang="fr-FR" b="1" smtClean="0"/>
              <a:t>a- Les rentes :</a:t>
            </a:r>
            <a:endParaRPr lang="fr-FR" smtClean="0"/>
          </a:p>
          <a:p>
            <a:pPr marL="0" indent="0" algn="just" eaLnBrk="1" hangingPunct="1"/>
            <a:r>
              <a:rPr lang="fr-FR" b="1" u="sng" smtClean="0"/>
              <a:t>indirectement</a:t>
            </a:r>
            <a:r>
              <a:rPr lang="fr-FR" smtClean="0"/>
              <a:t> par le biais de l’évolution favorable des prix relatifs (produits agricoles et produits manufacturés).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u pied de page 4"/>
          <p:cNvSpPr>
            <a:spLocks noGrp="1"/>
          </p:cNvSpPr>
          <p:nvPr>
            <p:ph type="ftr" sz="quarter" idx="11"/>
          </p:nvPr>
        </p:nvSpPr>
        <p:spPr>
          <a:noFill/>
        </p:spPr>
        <p:txBody>
          <a:bodyPr/>
          <a:lstStyle/>
          <a:p>
            <a:r>
              <a:rPr lang="fr-FR" smtClean="0"/>
              <a:t>A. EL HIRI</a:t>
            </a:r>
          </a:p>
        </p:txBody>
      </p:sp>
      <p:sp>
        <p:nvSpPr>
          <p:cNvPr id="4096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40964" name="Rectangle 3"/>
          <p:cNvSpPr>
            <a:spLocks noGrp="1" noChangeArrowheads="1"/>
          </p:cNvSpPr>
          <p:nvPr>
            <p:ph type="body" idx="1"/>
          </p:nvPr>
        </p:nvSpPr>
        <p:spPr>
          <a:xfrm>
            <a:off x="323850" y="1600200"/>
            <a:ext cx="8362950" cy="4997450"/>
          </a:xfrm>
        </p:spPr>
        <p:txBody>
          <a:bodyPr/>
          <a:lstStyle/>
          <a:p>
            <a:pPr marL="0" indent="0" algn="just" eaLnBrk="1" hangingPunct="1">
              <a:lnSpc>
                <a:spcPct val="80000"/>
              </a:lnSpc>
              <a:buFontTx/>
              <a:buNone/>
            </a:pPr>
            <a:r>
              <a:rPr lang="fr-FR" sz="3600" b="1" smtClean="0"/>
              <a:t>D- </a:t>
            </a:r>
            <a:r>
              <a:rPr lang="fr-FR" b="1" smtClean="0"/>
              <a:t>Evolution des revenus et divergence des intérêts</a:t>
            </a:r>
            <a:r>
              <a:rPr lang="fr-FR" sz="3600" b="1" smtClean="0"/>
              <a:t> </a:t>
            </a:r>
            <a:endParaRPr lang="fr-FR" sz="3600" smtClean="0"/>
          </a:p>
          <a:p>
            <a:pPr marL="0" indent="0" algn="just" eaLnBrk="1" hangingPunct="1">
              <a:lnSpc>
                <a:spcPct val="80000"/>
              </a:lnSpc>
              <a:buFontTx/>
              <a:buNone/>
            </a:pPr>
            <a:r>
              <a:rPr lang="fr-FR" sz="2400" b="1" smtClean="0"/>
              <a:t>1- L’évolution des revenus :</a:t>
            </a:r>
          </a:p>
          <a:p>
            <a:pPr marL="0" indent="0" eaLnBrk="1" hangingPunct="1">
              <a:lnSpc>
                <a:spcPct val="80000"/>
              </a:lnSpc>
              <a:buFontTx/>
              <a:buNone/>
            </a:pPr>
            <a:r>
              <a:rPr lang="fr-FR" sz="2400" b="1" smtClean="0"/>
              <a:t>b- Les profits :</a:t>
            </a:r>
          </a:p>
          <a:p>
            <a:pPr marL="0" indent="0" algn="just" eaLnBrk="1" hangingPunct="1">
              <a:lnSpc>
                <a:spcPct val="80000"/>
              </a:lnSpc>
              <a:buFontTx/>
              <a:buNone/>
            </a:pPr>
            <a:r>
              <a:rPr lang="fr-FR" sz="2400" b="1" smtClean="0"/>
              <a:t>Les profits baissent avec la croissance économique. Cette baisse procède de l’abondance des capitaux et la concurrence à laquelle ils se livrent.</a:t>
            </a:r>
          </a:p>
          <a:p>
            <a:pPr marL="0" indent="0" algn="just" eaLnBrk="1" hangingPunct="1">
              <a:lnSpc>
                <a:spcPct val="80000"/>
              </a:lnSpc>
              <a:buFontTx/>
              <a:buNone/>
            </a:pPr>
            <a:r>
              <a:rPr lang="fr-FR" sz="2400" b="1" smtClean="0"/>
              <a:t>« </a:t>
            </a:r>
            <a:r>
              <a:rPr lang="fr-FR" sz="2400" i="1" smtClean="0"/>
              <a:t>Quand les capitaux de beaucoup de riches commerçants sont versés dans un même genre de commerce, leur concurrence mutuelle tend naturellement à en faire baisser les profits, et quand les capitaux se sont pareillement grossis dans tous les différents commerces établis dans la société. La même concurrence doit produire le même effet sur tous</a:t>
            </a:r>
            <a:r>
              <a:rPr lang="fr-FR" sz="2400" b="1" smtClean="0"/>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u pied de page 4"/>
          <p:cNvSpPr>
            <a:spLocks noGrp="1"/>
          </p:cNvSpPr>
          <p:nvPr>
            <p:ph type="ftr" sz="quarter" idx="11"/>
          </p:nvPr>
        </p:nvSpPr>
        <p:spPr>
          <a:noFill/>
        </p:spPr>
        <p:txBody>
          <a:bodyPr/>
          <a:lstStyle/>
          <a:p>
            <a:r>
              <a:rPr lang="fr-FR" smtClean="0"/>
              <a:t>A. EL HIRI</a:t>
            </a:r>
          </a:p>
        </p:txBody>
      </p:sp>
      <p:sp>
        <p:nvSpPr>
          <p:cNvPr id="4198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41988" name="Rectangle 3"/>
          <p:cNvSpPr>
            <a:spLocks noGrp="1" noChangeArrowheads="1"/>
          </p:cNvSpPr>
          <p:nvPr>
            <p:ph type="body" idx="1"/>
          </p:nvPr>
        </p:nvSpPr>
        <p:spPr>
          <a:xfrm>
            <a:off x="323850" y="1600200"/>
            <a:ext cx="8362950" cy="4997450"/>
          </a:xfrm>
        </p:spPr>
        <p:txBody>
          <a:bodyPr/>
          <a:lstStyle/>
          <a:p>
            <a:pPr marL="0" indent="0" algn="just" eaLnBrk="1" hangingPunct="1">
              <a:buFontTx/>
              <a:buNone/>
            </a:pPr>
            <a:r>
              <a:rPr lang="fr-FR" sz="4400" b="1" smtClean="0"/>
              <a:t>D- </a:t>
            </a:r>
            <a:r>
              <a:rPr lang="fr-FR" sz="4000" b="1" smtClean="0"/>
              <a:t>Evolution des revenus et divergence des intérêts</a:t>
            </a:r>
            <a:r>
              <a:rPr lang="fr-FR" sz="4400" b="1" smtClean="0"/>
              <a:t> </a:t>
            </a:r>
            <a:endParaRPr lang="fr-FR" sz="4400" smtClean="0"/>
          </a:p>
          <a:p>
            <a:pPr marL="0" indent="0" algn="just" eaLnBrk="1" hangingPunct="1">
              <a:buFontTx/>
              <a:buNone/>
            </a:pPr>
            <a:r>
              <a:rPr lang="fr-FR" b="1" smtClean="0"/>
              <a:t>1- L’évolution des revenus :</a:t>
            </a:r>
          </a:p>
          <a:p>
            <a:pPr marL="0" indent="0" eaLnBrk="1" hangingPunct="1">
              <a:buFontTx/>
              <a:buNone/>
            </a:pPr>
            <a:r>
              <a:rPr lang="fr-FR" b="1" smtClean="0"/>
              <a:t>c- Les salaires :</a:t>
            </a:r>
          </a:p>
          <a:p>
            <a:pPr marL="0" indent="0" algn="just" eaLnBrk="1" hangingPunct="1"/>
            <a:r>
              <a:rPr lang="fr-FR" b="1" smtClean="0"/>
              <a:t> Ils tendent à augmenter avec la croissance économique, et ce provisoirement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pied de page 4"/>
          <p:cNvSpPr>
            <a:spLocks noGrp="1"/>
          </p:cNvSpPr>
          <p:nvPr>
            <p:ph type="ftr" sz="quarter" idx="11"/>
          </p:nvPr>
        </p:nvSpPr>
        <p:spPr>
          <a:noFill/>
        </p:spPr>
        <p:txBody>
          <a:bodyPr/>
          <a:lstStyle/>
          <a:p>
            <a:r>
              <a:rPr lang="fr-FR" smtClean="0"/>
              <a:t>A. EL HIRI</a:t>
            </a:r>
          </a:p>
        </p:txBody>
      </p:sp>
      <p:sp>
        <p:nvSpPr>
          <p:cNvPr id="6147" name="Rectangle 2"/>
          <p:cNvSpPr>
            <a:spLocks noGrp="1" noChangeArrowheads="1"/>
          </p:cNvSpPr>
          <p:nvPr>
            <p:ph type="title"/>
          </p:nvPr>
        </p:nvSpPr>
        <p:spPr/>
        <p:txBody>
          <a:bodyPr/>
          <a:lstStyle/>
          <a:p>
            <a:pPr eaLnBrk="1" hangingPunct="1"/>
            <a:r>
              <a:rPr lang="fr-FR" sz="4000" smtClean="0"/>
              <a:t>La répartition </a:t>
            </a:r>
            <a:br>
              <a:rPr lang="fr-FR" sz="4000" smtClean="0"/>
            </a:br>
            <a:r>
              <a:rPr lang="fr-FR" sz="2800" b="1" i="1" smtClean="0"/>
              <a:t>Le Tableau Economique de F.Quesnay</a:t>
            </a:r>
          </a:p>
        </p:txBody>
      </p:sp>
      <p:sp>
        <p:nvSpPr>
          <p:cNvPr id="6148" name="Rectangle 3"/>
          <p:cNvSpPr>
            <a:spLocks noGrp="1" noChangeArrowheads="1"/>
          </p:cNvSpPr>
          <p:nvPr>
            <p:ph type="body" idx="1"/>
          </p:nvPr>
        </p:nvSpPr>
        <p:spPr>
          <a:xfrm>
            <a:off x="323850" y="1600200"/>
            <a:ext cx="8362950" cy="4997450"/>
          </a:xfrm>
        </p:spPr>
        <p:txBody>
          <a:bodyPr/>
          <a:lstStyle/>
          <a:p>
            <a:pPr marL="0" indent="0" algn="just" eaLnBrk="1" hangingPunct="1"/>
            <a:endParaRPr lang="fr-FR" b="1" i="1" smtClean="0"/>
          </a:p>
          <a:p>
            <a:pPr marL="0" indent="0" algn="just" eaLnBrk="1" hangingPunct="1">
              <a:buFontTx/>
              <a:buNone/>
            </a:pPr>
            <a:r>
              <a:rPr lang="fr-FR" sz="4000" b="1" i="1" smtClean="0"/>
              <a:t>Elle est présentée sous forme d’un tableau appelé «Tableau Economique général» ou «Tableau de circulation de reproduction totale ».</a:t>
            </a:r>
            <a:r>
              <a:rPr lang="fr-FR" sz="4400" smtClean="0"/>
              <a:t> </a:t>
            </a:r>
          </a:p>
          <a:p>
            <a:pPr marL="0" indent="0" algn="just" eaLnBrk="1" hangingPunct="1">
              <a:buFontTx/>
              <a:buNone/>
            </a:pPr>
            <a:endParaRPr lang="fr-FR" sz="44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u pied de page 4"/>
          <p:cNvSpPr>
            <a:spLocks noGrp="1"/>
          </p:cNvSpPr>
          <p:nvPr>
            <p:ph type="ftr" sz="quarter" idx="11"/>
          </p:nvPr>
        </p:nvSpPr>
        <p:spPr>
          <a:noFill/>
        </p:spPr>
        <p:txBody>
          <a:bodyPr/>
          <a:lstStyle/>
          <a:p>
            <a:r>
              <a:rPr lang="fr-FR" smtClean="0"/>
              <a:t>A. EL HIRI</a:t>
            </a:r>
          </a:p>
        </p:txBody>
      </p:sp>
      <p:sp>
        <p:nvSpPr>
          <p:cNvPr id="4301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43012" name="Rectangle 3"/>
          <p:cNvSpPr>
            <a:spLocks noGrp="1" noChangeArrowheads="1"/>
          </p:cNvSpPr>
          <p:nvPr>
            <p:ph type="body" idx="1"/>
          </p:nvPr>
        </p:nvSpPr>
        <p:spPr>
          <a:xfrm>
            <a:off x="323850" y="1600200"/>
            <a:ext cx="8362950" cy="4997450"/>
          </a:xfrm>
        </p:spPr>
        <p:txBody>
          <a:bodyPr/>
          <a:lstStyle/>
          <a:p>
            <a:pPr marL="0" indent="0" algn="just" eaLnBrk="1" hangingPunct="1">
              <a:lnSpc>
                <a:spcPct val="90000"/>
              </a:lnSpc>
              <a:buFontTx/>
              <a:buNone/>
            </a:pPr>
            <a:r>
              <a:rPr lang="fr-FR" sz="4400" b="1" smtClean="0"/>
              <a:t>D- </a:t>
            </a:r>
            <a:r>
              <a:rPr lang="fr-FR" sz="4000" b="1" smtClean="0"/>
              <a:t>Evolution des revenus et divergence des intérêts</a:t>
            </a:r>
            <a:r>
              <a:rPr lang="fr-FR" sz="4400" b="1" smtClean="0"/>
              <a:t> </a:t>
            </a:r>
          </a:p>
          <a:p>
            <a:pPr marL="0" indent="0" eaLnBrk="1" hangingPunct="1">
              <a:lnSpc>
                <a:spcPct val="90000"/>
              </a:lnSpc>
              <a:buFontTx/>
              <a:buNone/>
            </a:pPr>
            <a:r>
              <a:rPr lang="fr-FR" b="1" smtClean="0"/>
              <a:t>2- L’opposition des intérêts :</a:t>
            </a:r>
          </a:p>
          <a:p>
            <a:pPr marL="0" indent="0" algn="just" eaLnBrk="1" hangingPunct="1">
              <a:lnSpc>
                <a:spcPct val="90000"/>
              </a:lnSpc>
            </a:pPr>
            <a:r>
              <a:rPr lang="fr-FR" b="1" smtClean="0"/>
              <a:t> L’intérêt des rentiers est indissociablement lié à l’intérêt général.</a:t>
            </a:r>
          </a:p>
          <a:p>
            <a:pPr marL="0" indent="0" algn="just" eaLnBrk="1" hangingPunct="1">
              <a:lnSpc>
                <a:spcPct val="90000"/>
              </a:lnSpc>
            </a:pPr>
            <a:r>
              <a:rPr lang="fr-FR" b="1" smtClean="0"/>
              <a:t> L’intérêt des salariés est lié à l’intérêt général.</a:t>
            </a:r>
          </a:p>
          <a:p>
            <a:pPr marL="0" indent="0" algn="just" eaLnBrk="1" hangingPunct="1">
              <a:lnSpc>
                <a:spcPct val="90000"/>
              </a:lnSpc>
            </a:pPr>
            <a:r>
              <a:rPr lang="fr-FR" b="1" smtClean="0"/>
              <a:t> L’intérêt des détenteurs de profit est opposé à l’intérêt général.</a:t>
            </a:r>
          </a:p>
          <a:p>
            <a:pPr marL="0" indent="0" algn="just" eaLnBrk="1" hangingPunct="1">
              <a:lnSpc>
                <a:spcPct val="90000"/>
              </a:lnSpc>
              <a:buFontTx/>
              <a:buNone/>
            </a:pPr>
            <a:endParaRPr lang="fr-FR"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u pied de page 4"/>
          <p:cNvSpPr>
            <a:spLocks noGrp="1"/>
          </p:cNvSpPr>
          <p:nvPr>
            <p:ph type="ftr" sz="quarter" idx="11"/>
          </p:nvPr>
        </p:nvSpPr>
        <p:spPr>
          <a:noFill/>
        </p:spPr>
        <p:txBody>
          <a:bodyPr/>
          <a:lstStyle/>
          <a:p>
            <a:r>
              <a:rPr lang="fr-FR" smtClean="0"/>
              <a:t>A. EL HIRI</a:t>
            </a:r>
          </a:p>
        </p:txBody>
      </p:sp>
      <p:sp>
        <p:nvSpPr>
          <p:cNvPr id="4403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44036" name="Rectangle 3"/>
          <p:cNvSpPr>
            <a:spLocks noGrp="1" noChangeArrowheads="1"/>
          </p:cNvSpPr>
          <p:nvPr>
            <p:ph type="body" idx="1"/>
          </p:nvPr>
        </p:nvSpPr>
        <p:spPr>
          <a:xfrm>
            <a:off x="323850" y="1600200"/>
            <a:ext cx="8362950" cy="4997450"/>
          </a:xfrm>
        </p:spPr>
        <p:txBody>
          <a:bodyPr/>
          <a:lstStyle/>
          <a:p>
            <a:pPr marL="0" indent="0" algn="just" eaLnBrk="1" hangingPunct="1">
              <a:lnSpc>
                <a:spcPct val="90000"/>
              </a:lnSpc>
              <a:buFontTx/>
              <a:buNone/>
            </a:pPr>
            <a:r>
              <a:rPr lang="fr-FR" sz="3600" b="1" smtClean="0"/>
              <a:t>D- </a:t>
            </a:r>
            <a:r>
              <a:rPr lang="fr-FR" b="1" smtClean="0"/>
              <a:t>Evolution des revenus et divergence des intérêts</a:t>
            </a:r>
            <a:r>
              <a:rPr lang="fr-FR" sz="3600" b="1" smtClean="0"/>
              <a:t> </a:t>
            </a:r>
          </a:p>
          <a:p>
            <a:pPr marL="0" indent="0" eaLnBrk="1" hangingPunct="1">
              <a:lnSpc>
                <a:spcPct val="90000"/>
              </a:lnSpc>
              <a:buFontTx/>
              <a:buNone/>
            </a:pPr>
            <a:r>
              <a:rPr lang="fr-FR" sz="2400" b="1" smtClean="0"/>
              <a:t>2- L’opposition des intérêts :</a:t>
            </a:r>
          </a:p>
          <a:p>
            <a:pPr marL="0" indent="0" algn="just" eaLnBrk="1" hangingPunct="1">
              <a:lnSpc>
                <a:spcPct val="90000"/>
              </a:lnSpc>
              <a:buFontTx/>
              <a:buNone/>
            </a:pPr>
            <a:endParaRPr lang="fr-FR" sz="2400" b="1" smtClean="0"/>
          </a:p>
          <a:p>
            <a:pPr marL="0" indent="0" algn="just" eaLnBrk="1" hangingPunct="1">
              <a:lnSpc>
                <a:spcPct val="90000"/>
              </a:lnSpc>
              <a:buFontTx/>
              <a:buNone/>
            </a:pPr>
            <a:r>
              <a:rPr lang="fr-FR" sz="2400" b="1" smtClean="0"/>
              <a:t>Conclusion de Smith : </a:t>
            </a:r>
          </a:p>
          <a:p>
            <a:pPr marL="0" indent="0" algn="just" eaLnBrk="1" hangingPunct="1">
              <a:lnSpc>
                <a:spcPct val="90000"/>
              </a:lnSpc>
              <a:buFontTx/>
              <a:buNone/>
            </a:pPr>
            <a:endParaRPr lang="fr-FR" sz="2400" b="1" smtClean="0"/>
          </a:p>
          <a:p>
            <a:pPr marL="0" indent="0" algn="just" eaLnBrk="1" hangingPunct="1">
              <a:lnSpc>
                <a:spcPct val="90000"/>
              </a:lnSpc>
            </a:pPr>
            <a:r>
              <a:rPr lang="fr-FR" sz="2400" b="1" smtClean="0"/>
              <a:t>Accorder une certaine hégémonie aux propriétaires fonciers dans la vie publique de la nation. </a:t>
            </a:r>
          </a:p>
          <a:p>
            <a:pPr marL="0" indent="0" algn="just" eaLnBrk="1" hangingPunct="1">
              <a:lnSpc>
                <a:spcPct val="90000"/>
              </a:lnSpc>
            </a:pPr>
            <a:endParaRPr lang="fr-FR" sz="2400" b="1" smtClean="0"/>
          </a:p>
          <a:p>
            <a:pPr marL="0" indent="0" algn="just" eaLnBrk="1" hangingPunct="1">
              <a:lnSpc>
                <a:spcPct val="90000"/>
              </a:lnSpc>
            </a:pPr>
            <a:r>
              <a:rPr lang="fr-FR" sz="2400" b="1" smtClean="0"/>
              <a:t>Cela est justifié par le fait que leur intérêt est conforme à l’intérêt général. </a:t>
            </a:r>
            <a:endParaRPr lang="fr-FR" sz="24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u pied de page 4"/>
          <p:cNvSpPr>
            <a:spLocks noGrp="1"/>
          </p:cNvSpPr>
          <p:nvPr>
            <p:ph type="ftr" sz="quarter" idx="11"/>
          </p:nvPr>
        </p:nvSpPr>
        <p:spPr>
          <a:noFill/>
        </p:spPr>
        <p:txBody>
          <a:bodyPr/>
          <a:lstStyle/>
          <a:p>
            <a:r>
              <a:rPr lang="fr-FR" smtClean="0"/>
              <a:t>A. EL HIRI</a:t>
            </a:r>
          </a:p>
        </p:txBody>
      </p:sp>
      <p:sp>
        <p:nvSpPr>
          <p:cNvPr id="4505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45060" name="Rectangle 3"/>
          <p:cNvSpPr>
            <a:spLocks noGrp="1" noChangeArrowheads="1"/>
          </p:cNvSpPr>
          <p:nvPr>
            <p:ph type="body" idx="1"/>
          </p:nvPr>
        </p:nvSpPr>
        <p:spPr>
          <a:xfrm>
            <a:off x="323850" y="1600200"/>
            <a:ext cx="8362950" cy="4997450"/>
          </a:xfrm>
        </p:spPr>
        <p:txBody>
          <a:bodyPr/>
          <a:lstStyle/>
          <a:p>
            <a:pPr marL="0" indent="0" algn="just" eaLnBrk="1" hangingPunct="1">
              <a:buFontTx/>
              <a:buNone/>
            </a:pPr>
            <a:r>
              <a:rPr lang="fr-FR" sz="4400" b="1" smtClean="0"/>
              <a:t>D- </a:t>
            </a:r>
            <a:r>
              <a:rPr lang="fr-FR" sz="4000" b="1" smtClean="0"/>
              <a:t>Evolution des revenus et divergence des intérêts</a:t>
            </a:r>
            <a:r>
              <a:rPr lang="fr-FR" sz="4400" b="1" smtClean="0"/>
              <a:t> </a:t>
            </a:r>
          </a:p>
          <a:p>
            <a:pPr marL="0" indent="0" eaLnBrk="1" hangingPunct="1">
              <a:buFontTx/>
              <a:buNone/>
            </a:pPr>
            <a:r>
              <a:rPr lang="fr-FR" b="1" smtClean="0"/>
              <a:t>2- L’opposition des intérêts :</a:t>
            </a:r>
          </a:p>
          <a:p>
            <a:pPr marL="0" indent="0" algn="just" eaLnBrk="1" hangingPunct="1">
              <a:buFontTx/>
              <a:buNone/>
            </a:pPr>
            <a:r>
              <a:rPr lang="fr-FR" b="1" smtClean="0"/>
              <a:t>Conclusion de Smith : </a:t>
            </a:r>
          </a:p>
          <a:p>
            <a:pPr marL="0" indent="0" algn="just" eaLnBrk="1" hangingPunct="1">
              <a:buFontTx/>
              <a:buNone/>
            </a:pPr>
            <a:r>
              <a:rPr lang="fr-FR" b="1" smtClean="0"/>
              <a:t>Pourquoi pas les ouvriers ?</a:t>
            </a:r>
          </a:p>
          <a:p>
            <a:pPr marL="0" indent="0" algn="just" eaLnBrk="1" hangingPunct="1"/>
            <a:r>
              <a:rPr lang="fr-FR" b="1" smtClean="0"/>
              <a:t>Les ouvriers sont « hors d’état de bien décider » du fait de leur éducation et de leurs habitudes.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u pied de page 4"/>
          <p:cNvSpPr>
            <a:spLocks noGrp="1"/>
          </p:cNvSpPr>
          <p:nvPr>
            <p:ph type="ftr" sz="quarter" idx="11"/>
          </p:nvPr>
        </p:nvSpPr>
        <p:spPr>
          <a:noFill/>
        </p:spPr>
        <p:txBody>
          <a:bodyPr/>
          <a:lstStyle/>
          <a:p>
            <a:r>
              <a:rPr lang="fr-FR" smtClean="0"/>
              <a:t>A. EL HIRI</a:t>
            </a:r>
          </a:p>
        </p:txBody>
      </p:sp>
      <p:sp>
        <p:nvSpPr>
          <p:cNvPr id="4608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800" b="1" i="1" u="sng" smtClean="0"/>
              <a:t>Adam Smith</a:t>
            </a:r>
          </a:p>
        </p:txBody>
      </p:sp>
      <p:sp>
        <p:nvSpPr>
          <p:cNvPr id="46084" name="Rectangle 3"/>
          <p:cNvSpPr>
            <a:spLocks noGrp="1" noChangeArrowheads="1"/>
          </p:cNvSpPr>
          <p:nvPr>
            <p:ph type="body" idx="1"/>
          </p:nvPr>
        </p:nvSpPr>
        <p:spPr>
          <a:xfrm>
            <a:off x="323850" y="1600200"/>
            <a:ext cx="8362950" cy="4997450"/>
          </a:xfrm>
        </p:spPr>
        <p:txBody>
          <a:bodyPr/>
          <a:lstStyle/>
          <a:p>
            <a:pPr marL="0" indent="0" algn="just" eaLnBrk="1" hangingPunct="1">
              <a:buFontTx/>
              <a:buNone/>
            </a:pPr>
            <a:r>
              <a:rPr lang="fr-FR" sz="4400" b="1" smtClean="0"/>
              <a:t>D- </a:t>
            </a:r>
            <a:r>
              <a:rPr lang="fr-FR" sz="4000" b="1" smtClean="0"/>
              <a:t>Evolution des revenus et divergence des intérêts</a:t>
            </a:r>
            <a:r>
              <a:rPr lang="fr-FR" sz="4400" b="1" smtClean="0"/>
              <a:t> </a:t>
            </a:r>
          </a:p>
          <a:p>
            <a:pPr marL="0" indent="0" eaLnBrk="1" hangingPunct="1">
              <a:buFontTx/>
              <a:buNone/>
            </a:pPr>
            <a:endParaRPr lang="fr-FR" b="1" smtClean="0"/>
          </a:p>
          <a:p>
            <a:pPr marL="0" indent="0" eaLnBrk="1" hangingPunct="1">
              <a:buFontTx/>
              <a:buNone/>
            </a:pPr>
            <a:r>
              <a:rPr lang="fr-FR" b="1" smtClean="0"/>
              <a:t>2- L’opposition des intérêts :</a:t>
            </a:r>
          </a:p>
          <a:p>
            <a:pPr marL="0" indent="0" algn="just" eaLnBrk="1" hangingPunct="1">
              <a:buFontTx/>
              <a:buNone/>
            </a:pPr>
            <a:r>
              <a:rPr lang="fr-FR" b="1" smtClean="0"/>
              <a:t>Conclusion de Smith : </a:t>
            </a:r>
          </a:p>
          <a:p>
            <a:pPr marL="0" indent="0" algn="just" eaLnBrk="1" hangingPunct="1">
              <a:buFontTx/>
              <a:buNone/>
            </a:pPr>
            <a:r>
              <a:rPr lang="fr-FR" b="1" smtClean="0"/>
              <a:t>Cette conclusion est contradictoire avec les vues de l’auteur sur l’origine et les causes de la richesse.</a:t>
            </a:r>
            <a:r>
              <a:rPr lang="fr-FR" smtClean="0"/>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u pied de page 4"/>
          <p:cNvSpPr>
            <a:spLocks noGrp="1"/>
          </p:cNvSpPr>
          <p:nvPr>
            <p:ph type="ftr" sz="quarter" idx="11"/>
          </p:nvPr>
        </p:nvSpPr>
        <p:spPr>
          <a:noFill/>
        </p:spPr>
        <p:txBody>
          <a:bodyPr/>
          <a:lstStyle/>
          <a:p>
            <a:r>
              <a:rPr lang="fr-FR" smtClean="0"/>
              <a:t>A. EL HIRI</a:t>
            </a:r>
          </a:p>
        </p:txBody>
      </p:sp>
      <p:sp>
        <p:nvSpPr>
          <p:cNvPr id="4710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47108" name="Rectangle 3"/>
          <p:cNvSpPr>
            <a:spLocks noGrp="1" noChangeArrowheads="1"/>
          </p:cNvSpPr>
          <p:nvPr>
            <p:ph type="body" idx="1"/>
          </p:nvPr>
        </p:nvSpPr>
        <p:spPr>
          <a:xfrm>
            <a:off x="323850" y="1600200"/>
            <a:ext cx="8362950" cy="4997450"/>
          </a:xfrm>
        </p:spPr>
        <p:txBody>
          <a:bodyPr/>
          <a:lstStyle/>
          <a:p>
            <a:pPr marL="0" indent="0" algn="just" eaLnBrk="1" hangingPunct="1">
              <a:buFontTx/>
              <a:buNone/>
            </a:pPr>
            <a:endParaRPr lang="fr-FR" smtClean="0"/>
          </a:p>
          <a:p>
            <a:pPr marL="0" indent="0" algn="just" eaLnBrk="1" hangingPunct="1">
              <a:buFontTx/>
              <a:buNone/>
            </a:pPr>
            <a:endParaRPr lang="fr-FR" smtClean="0"/>
          </a:p>
          <a:p>
            <a:pPr marL="0" indent="0" algn="just" eaLnBrk="1" hangingPunct="1">
              <a:buFontTx/>
              <a:buNone/>
            </a:pPr>
            <a:r>
              <a:rPr lang="fr-FR" smtClean="0"/>
              <a:t>Les problèmes de la répartition sont chez Ricardo au centre de la recherche économique .</a:t>
            </a:r>
          </a:p>
          <a:p>
            <a:pPr marL="0" indent="0" algn="just" eaLnBrk="1" hangingPunct="1">
              <a:buFontTx/>
              <a:buNone/>
            </a:pPr>
            <a:r>
              <a:rPr lang="fr-FR" smtClean="0"/>
              <a:t> C’est le principal problème de l’économie politique.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u pied de page 4"/>
          <p:cNvSpPr>
            <a:spLocks noGrp="1"/>
          </p:cNvSpPr>
          <p:nvPr>
            <p:ph type="ftr" sz="quarter" idx="11"/>
          </p:nvPr>
        </p:nvSpPr>
        <p:spPr>
          <a:noFill/>
        </p:spPr>
        <p:txBody>
          <a:bodyPr/>
          <a:lstStyle/>
          <a:p>
            <a:r>
              <a:rPr lang="fr-FR" smtClean="0"/>
              <a:t>A. EL HIRI</a:t>
            </a:r>
          </a:p>
        </p:txBody>
      </p:sp>
      <p:sp>
        <p:nvSpPr>
          <p:cNvPr id="4813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48132" name="Rectangle 3"/>
          <p:cNvSpPr>
            <a:spLocks noGrp="1" noChangeArrowheads="1"/>
          </p:cNvSpPr>
          <p:nvPr>
            <p:ph type="body" idx="1"/>
          </p:nvPr>
        </p:nvSpPr>
        <p:spPr>
          <a:xfrm>
            <a:off x="323850" y="1600200"/>
            <a:ext cx="8362950" cy="4997450"/>
          </a:xfrm>
        </p:spPr>
        <p:txBody>
          <a:bodyPr/>
          <a:lstStyle/>
          <a:p>
            <a:pPr marL="0" indent="0" algn="just" eaLnBrk="1" hangingPunct="1">
              <a:buFontTx/>
              <a:buNone/>
            </a:pPr>
            <a:endParaRPr lang="fr-FR" smtClean="0"/>
          </a:p>
          <a:p>
            <a:pPr marL="0" indent="0" algn="just" eaLnBrk="1" hangingPunct="1">
              <a:buFontTx/>
              <a:buNone/>
            </a:pPr>
            <a:r>
              <a:rPr lang="fr-FR" smtClean="0"/>
              <a:t>La répartition qui intéresse D.Ricardo est la répartition salaire – profit. </a:t>
            </a:r>
          </a:p>
          <a:p>
            <a:pPr marL="0" indent="0" algn="just" eaLnBrk="1" hangingPunct="1">
              <a:buFontTx/>
              <a:buNone/>
            </a:pPr>
            <a:endParaRPr lang="fr-FR" smtClean="0"/>
          </a:p>
          <a:p>
            <a:pPr marL="0" indent="0" algn="just" eaLnBrk="1" hangingPunct="1">
              <a:buFontTx/>
              <a:buNone/>
            </a:pPr>
            <a:r>
              <a:rPr lang="fr-FR" smtClean="0"/>
              <a:t>La rente n’est importante que dans la mesure où elle est liée au prix des denrées agricoles qui déterminent le prix du salaire..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u pied de page 4"/>
          <p:cNvSpPr>
            <a:spLocks noGrp="1"/>
          </p:cNvSpPr>
          <p:nvPr>
            <p:ph type="ftr" sz="quarter" idx="11"/>
          </p:nvPr>
        </p:nvSpPr>
        <p:spPr>
          <a:noFill/>
        </p:spPr>
        <p:txBody>
          <a:bodyPr/>
          <a:lstStyle/>
          <a:p>
            <a:r>
              <a:rPr lang="fr-FR" smtClean="0"/>
              <a:t>A. EL HIRI</a:t>
            </a:r>
          </a:p>
        </p:txBody>
      </p:sp>
      <p:sp>
        <p:nvSpPr>
          <p:cNvPr id="4915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49156" name="Rectangle 3"/>
          <p:cNvSpPr>
            <a:spLocks noGrp="1" noChangeArrowheads="1"/>
          </p:cNvSpPr>
          <p:nvPr>
            <p:ph type="body" idx="1"/>
          </p:nvPr>
        </p:nvSpPr>
        <p:spPr>
          <a:xfrm>
            <a:off x="323850" y="1600200"/>
            <a:ext cx="8362950" cy="4997450"/>
          </a:xfrm>
        </p:spPr>
        <p:txBody>
          <a:bodyPr/>
          <a:lstStyle/>
          <a:p>
            <a:pPr marL="0" indent="0" algn="just" eaLnBrk="1" hangingPunct="1">
              <a:buFontTx/>
              <a:buNone/>
            </a:pPr>
            <a:r>
              <a:rPr lang="fr-FR" smtClean="0"/>
              <a:t>Dans cette analyse </a:t>
            </a:r>
            <a:r>
              <a:rPr lang="fr-FR" b="1" smtClean="0"/>
              <a:t>ce sont les salaires qui sont déterminants</a:t>
            </a:r>
            <a:r>
              <a:rPr lang="fr-FR" smtClean="0"/>
              <a:t>. </a:t>
            </a:r>
          </a:p>
          <a:p>
            <a:pPr marL="0" indent="0" algn="just" eaLnBrk="1" hangingPunct="1">
              <a:buFontTx/>
              <a:buNone/>
            </a:pPr>
            <a:endParaRPr lang="fr-FR" smtClean="0"/>
          </a:p>
          <a:p>
            <a:pPr marL="0" indent="0" algn="just" eaLnBrk="1" hangingPunct="1">
              <a:buFontTx/>
              <a:buNone/>
            </a:pPr>
            <a:r>
              <a:rPr lang="fr-FR" b="1" smtClean="0"/>
              <a:t>Les profits sont stratégiques pour l’accumulation</a:t>
            </a:r>
            <a:r>
              <a:rPr lang="fr-FR" smtClean="0"/>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u pied de page 4"/>
          <p:cNvSpPr>
            <a:spLocks noGrp="1"/>
          </p:cNvSpPr>
          <p:nvPr>
            <p:ph type="ftr" sz="quarter" idx="11"/>
          </p:nvPr>
        </p:nvSpPr>
        <p:spPr>
          <a:noFill/>
        </p:spPr>
        <p:txBody>
          <a:bodyPr/>
          <a:lstStyle/>
          <a:p>
            <a:r>
              <a:rPr lang="fr-FR" smtClean="0"/>
              <a:t>A. EL HIRI</a:t>
            </a:r>
          </a:p>
        </p:txBody>
      </p:sp>
      <p:sp>
        <p:nvSpPr>
          <p:cNvPr id="5017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50180" name="Rectangle 3"/>
          <p:cNvSpPr>
            <a:spLocks noGrp="1" noChangeArrowheads="1"/>
          </p:cNvSpPr>
          <p:nvPr>
            <p:ph type="body" idx="1"/>
          </p:nvPr>
        </p:nvSpPr>
        <p:spPr>
          <a:xfrm>
            <a:off x="323850" y="1600200"/>
            <a:ext cx="8362950" cy="4997450"/>
          </a:xfrm>
        </p:spPr>
        <p:txBody>
          <a:bodyPr/>
          <a:lstStyle/>
          <a:p>
            <a:pPr marL="0" indent="0" algn="just" eaLnBrk="1" hangingPunct="1">
              <a:buFontTx/>
              <a:buNone/>
            </a:pPr>
            <a:r>
              <a:rPr lang="fr-FR" smtClean="0"/>
              <a:t>Les points de vue de l’auteur s’inscrivent dans le contexte d’une économie en voie d’industrialisation.</a:t>
            </a:r>
          </a:p>
          <a:p>
            <a:pPr marL="0" indent="0" algn="just" eaLnBrk="1" hangingPunct="1">
              <a:buFontTx/>
              <a:buNone/>
            </a:pPr>
            <a:r>
              <a:rPr lang="fr-FR" smtClean="0"/>
              <a:t>Dans cette phase, les rapports capital-travail deviennent prédominants.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u pied de page 4"/>
          <p:cNvSpPr>
            <a:spLocks noGrp="1"/>
          </p:cNvSpPr>
          <p:nvPr>
            <p:ph type="ftr" sz="quarter" idx="11"/>
          </p:nvPr>
        </p:nvSpPr>
        <p:spPr>
          <a:noFill/>
        </p:spPr>
        <p:txBody>
          <a:bodyPr/>
          <a:lstStyle/>
          <a:p>
            <a:r>
              <a:rPr lang="fr-FR" smtClean="0"/>
              <a:t>A. EL HIRI</a:t>
            </a:r>
          </a:p>
        </p:txBody>
      </p:sp>
      <p:sp>
        <p:nvSpPr>
          <p:cNvPr id="5120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51204"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b="1" smtClean="0"/>
              <a:t>A- La rente foncière 12-03-08</a:t>
            </a:r>
          </a:p>
          <a:p>
            <a:pPr marL="0" indent="0" eaLnBrk="1" hangingPunct="1"/>
            <a:r>
              <a:rPr lang="fr-FR" b="1" smtClean="0"/>
              <a:t>1- La nature de la rente :</a:t>
            </a:r>
            <a:endParaRPr lang="fr-FR" smtClean="0"/>
          </a:p>
          <a:p>
            <a:pPr marL="0" indent="0" algn="just" eaLnBrk="1" hangingPunct="1"/>
            <a:r>
              <a:rPr lang="fr-FR" smtClean="0"/>
              <a:t>Définition : c’est la « portion du produit de la terre que l’on paie au propriétaire pour avoir le droit d’exploiter les facultés productives originelles et impérissables du sol ». </a:t>
            </a:r>
            <a:endParaRPr lang="fr-FR" b="1"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ce réservé du pied de page 4"/>
          <p:cNvSpPr>
            <a:spLocks noGrp="1"/>
          </p:cNvSpPr>
          <p:nvPr>
            <p:ph type="ftr" sz="quarter" idx="11"/>
          </p:nvPr>
        </p:nvSpPr>
        <p:spPr>
          <a:noFill/>
        </p:spPr>
        <p:txBody>
          <a:bodyPr/>
          <a:lstStyle/>
          <a:p>
            <a:r>
              <a:rPr lang="fr-FR" smtClean="0"/>
              <a:t>A. EL HIRI</a:t>
            </a:r>
          </a:p>
        </p:txBody>
      </p:sp>
      <p:sp>
        <p:nvSpPr>
          <p:cNvPr id="5222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52228"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b="1" smtClean="0"/>
              <a:t>A- La rente foncière</a:t>
            </a:r>
          </a:p>
          <a:p>
            <a:pPr marL="0" indent="0" eaLnBrk="1" hangingPunct="1"/>
            <a:r>
              <a:rPr lang="fr-FR" b="1" smtClean="0"/>
              <a:t>1- La nature de la rente :</a:t>
            </a:r>
            <a:endParaRPr lang="fr-FR" smtClean="0"/>
          </a:p>
          <a:p>
            <a:pPr marL="0" indent="0" algn="just" eaLnBrk="1" hangingPunct="1">
              <a:buFontTx/>
              <a:buNone/>
            </a:pPr>
            <a:r>
              <a:rPr lang="fr-FR" smtClean="0"/>
              <a:t>La rente est le prix que les fermiers versent aux propriétaires fonciers pour l’utilisation des terres.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pied de page 4"/>
          <p:cNvSpPr>
            <a:spLocks noGrp="1"/>
          </p:cNvSpPr>
          <p:nvPr>
            <p:ph type="ftr" sz="quarter" idx="11"/>
          </p:nvPr>
        </p:nvSpPr>
        <p:spPr>
          <a:noFill/>
        </p:spPr>
        <p:txBody>
          <a:bodyPr/>
          <a:lstStyle/>
          <a:p>
            <a:r>
              <a:rPr lang="fr-FR" smtClean="0"/>
              <a:t>A. EL HIRI</a:t>
            </a:r>
          </a:p>
        </p:txBody>
      </p:sp>
      <p:sp>
        <p:nvSpPr>
          <p:cNvPr id="717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800" b="1" i="1" smtClean="0"/>
              <a:t>Le Tableau Economique de F.Quesnay</a:t>
            </a:r>
            <a:br>
              <a:rPr lang="fr-FR" sz="2800" b="1" i="1" smtClean="0"/>
            </a:br>
            <a:endParaRPr lang="fr-FR" sz="2800" b="1" i="1" smtClean="0"/>
          </a:p>
        </p:txBody>
      </p:sp>
      <p:sp>
        <p:nvSpPr>
          <p:cNvPr id="7172" name="Rectangle 3"/>
          <p:cNvSpPr>
            <a:spLocks noGrp="1" noChangeArrowheads="1"/>
          </p:cNvSpPr>
          <p:nvPr>
            <p:ph type="body" idx="1"/>
          </p:nvPr>
        </p:nvSpPr>
        <p:spPr>
          <a:xfrm>
            <a:off x="323850" y="1600200"/>
            <a:ext cx="8362950" cy="4997450"/>
          </a:xfrm>
        </p:spPr>
        <p:txBody>
          <a:bodyPr/>
          <a:lstStyle/>
          <a:p>
            <a:pPr marL="0" indent="0" algn="just" eaLnBrk="1" hangingPunct="1">
              <a:buFontTx/>
              <a:buNone/>
            </a:pPr>
            <a:r>
              <a:rPr lang="fr-FR" sz="3600" b="1" i="1" smtClean="0"/>
              <a:t>Dans ce tableau, Quesnay vise à montrer le processus de circulation et de reproduction de la richesse ainsi que celui de la répartition du produit national en trois pôles de décision appelés les classes sociales</a:t>
            </a:r>
            <a:r>
              <a:rPr lang="fr-FR" sz="4000" smtClean="0"/>
              <a: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u pied de page 4"/>
          <p:cNvSpPr>
            <a:spLocks noGrp="1"/>
          </p:cNvSpPr>
          <p:nvPr>
            <p:ph type="ftr" sz="quarter" idx="11"/>
          </p:nvPr>
        </p:nvSpPr>
        <p:spPr>
          <a:noFill/>
        </p:spPr>
        <p:txBody>
          <a:bodyPr/>
          <a:lstStyle/>
          <a:p>
            <a:r>
              <a:rPr lang="fr-FR" smtClean="0"/>
              <a:t>A. EL HIRI</a:t>
            </a:r>
          </a:p>
        </p:txBody>
      </p:sp>
      <p:sp>
        <p:nvSpPr>
          <p:cNvPr id="5325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53252"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b="1" smtClean="0"/>
              <a:t>A- La rente foncière</a:t>
            </a:r>
          </a:p>
          <a:p>
            <a:pPr marL="0" indent="0" eaLnBrk="1" hangingPunct="1"/>
            <a:r>
              <a:rPr lang="fr-FR" b="1" smtClean="0"/>
              <a:t>2- La formation de la rente :</a:t>
            </a:r>
            <a:endParaRPr lang="fr-FR" smtClean="0"/>
          </a:p>
          <a:p>
            <a:pPr marL="0" indent="0" algn="just" eaLnBrk="1" hangingPunct="1"/>
            <a:r>
              <a:rPr lang="fr-FR" smtClean="0"/>
              <a:t>Lorsque la terre fertile est abondante il n’y a aucune raison pour que la rente apparaisse.</a:t>
            </a:r>
          </a:p>
          <a:p>
            <a:pPr marL="0" indent="0" algn="just" eaLnBrk="1" hangingPunct="1"/>
            <a:r>
              <a:rPr lang="fr-FR" smtClean="0"/>
              <a:t>Mais, avec l’augmentation de la population, on utilise les terres les moins fertiles </a:t>
            </a:r>
          </a:p>
          <a:p>
            <a:pPr marL="0" indent="0" algn="just" eaLnBrk="1" hangingPunct="1">
              <a:buFontTx/>
              <a:buNone/>
            </a:pPr>
            <a:r>
              <a:rPr lang="fr-FR" smtClean="0"/>
              <a:t>==&gt; </a:t>
            </a:r>
            <a:r>
              <a:rPr lang="fr-FR" smtClean="0">
                <a:solidFill>
                  <a:srgbClr val="000099"/>
                </a:solidFill>
              </a:rPr>
              <a:t>apparition progressive de la rente.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u pied de page 4"/>
          <p:cNvSpPr>
            <a:spLocks noGrp="1"/>
          </p:cNvSpPr>
          <p:nvPr>
            <p:ph type="ftr" sz="quarter" idx="11"/>
          </p:nvPr>
        </p:nvSpPr>
        <p:spPr>
          <a:noFill/>
        </p:spPr>
        <p:txBody>
          <a:bodyPr/>
          <a:lstStyle/>
          <a:p>
            <a:r>
              <a:rPr lang="fr-FR" smtClean="0"/>
              <a:t>A. EL HIRI</a:t>
            </a:r>
          </a:p>
        </p:txBody>
      </p:sp>
      <p:sp>
        <p:nvSpPr>
          <p:cNvPr id="5427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54276"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b="1" smtClean="0"/>
              <a:t>A- La rente foncière</a:t>
            </a:r>
          </a:p>
          <a:p>
            <a:pPr marL="0" indent="0" eaLnBrk="1" hangingPunct="1"/>
            <a:r>
              <a:rPr lang="fr-FR" b="1" smtClean="0"/>
              <a:t>2- La formation de la rente :</a:t>
            </a:r>
            <a:endParaRPr lang="fr-FR" smtClean="0"/>
          </a:p>
          <a:p>
            <a:pPr marL="0" indent="0" algn="just" eaLnBrk="1" hangingPunct="1"/>
            <a:r>
              <a:rPr lang="fr-FR" smtClean="0"/>
              <a:t>D’abord elle apparaîtrait sur les terrains de première qualité dès que l’on utilise les terrains de seconde qualité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ce réservé du pied de page 4"/>
          <p:cNvSpPr>
            <a:spLocks noGrp="1"/>
          </p:cNvSpPr>
          <p:nvPr>
            <p:ph type="ftr" sz="quarter" idx="11"/>
          </p:nvPr>
        </p:nvSpPr>
        <p:spPr>
          <a:noFill/>
        </p:spPr>
        <p:txBody>
          <a:bodyPr/>
          <a:lstStyle/>
          <a:p>
            <a:r>
              <a:rPr lang="fr-FR" smtClean="0"/>
              <a:t>A. EL HIRI</a:t>
            </a:r>
          </a:p>
        </p:txBody>
      </p:sp>
      <p:sp>
        <p:nvSpPr>
          <p:cNvPr id="5529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55300" name="Rectangle 3"/>
          <p:cNvSpPr>
            <a:spLocks noGrp="1" noChangeArrowheads="1"/>
          </p:cNvSpPr>
          <p:nvPr>
            <p:ph type="body" idx="1"/>
          </p:nvPr>
        </p:nvSpPr>
        <p:spPr>
          <a:xfrm>
            <a:off x="323850" y="1600200"/>
            <a:ext cx="8362950" cy="4997450"/>
          </a:xfrm>
        </p:spPr>
        <p:txBody>
          <a:bodyPr/>
          <a:lstStyle/>
          <a:p>
            <a:pPr marL="0" indent="0" eaLnBrk="1" hangingPunct="1">
              <a:lnSpc>
                <a:spcPct val="90000"/>
              </a:lnSpc>
              <a:buFontTx/>
              <a:buNone/>
            </a:pPr>
            <a:r>
              <a:rPr lang="fr-FR" sz="2800" b="1" smtClean="0"/>
              <a:t>A- La rente foncière</a:t>
            </a:r>
          </a:p>
          <a:p>
            <a:pPr marL="0" indent="0" eaLnBrk="1" hangingPunct="1">
              <a:lnSpc>
                <a:spcPct val="90000"/>
              </a:lnSpc>
            </a:pPr>
            <a:r>
              <a:rPr lang="fr-FR" sz="2800" b="1" smtClean="0"/>
              <a:t>2- La formation de la rente :</a:t>
            </a:r>
            <a:endParaRPr lang="fr-FR" sz="2800" smtClean="0"/>
          </a:p>
          <a:p>
            <a:pPr marL="0" indent="0" algn="just" eaLnBrk="1" hangingPunct="1">
              <a:lnSpc>
                <a:spcPct val="90000"/>
              </a:lnSpc>
            </a:pPr>
            <a:r>
              <a:rPr lang="fr-FR" sz="2800" smtClean="0"/>
              <a:t>Ensuite,   sur les terres de seconde qualité dès que l’on commence à cultiver les terrains de troisième qualité et ainsi de suite.</a:t>
            </a:r>
          </a:p>
          <a:p>
            <a:pPr marL="0" indent="0" algn="just" eaLnBrk="1" hangingPunct="1">
              <a:lnSpc>
                <a:spcPct val="90000"/>
              </a:lnSpc>
              <a:buFontTx/>
              <a:buNone/>
            </a:pPr>
            <a:r>
              <a:rPr lang="fr-FR" sz="2800" smtClean="0"/>
              <a:t>« </a:t>
            </a:r>
            <a:r>
              <a:rPr lang="fr-FR" sz="2800" i="1" smtClean="0"/>
              <a:t>La rente étant toujours la différence entre les produits obtenus par l’emploi de deux quantités égales de capital et de travail ». </a:t>
            </a:r>
          </a:p>
          <a:p>
            <a:pPr marL="0" indent="0" algn="just" eaLnBrk="1" hangingPunct="1">
              <a:lnSpc>
                <a:spcPct val="90000"/>
              </a:lnSpc>
              <a:buFontTx/>
              <a:buNone/>
            </a:pPr>
            <a:r>
              <a:rPr lang="fr-FR" sz="2800" i="1" smtClean="0"/>
              <a:t>C’est pour cette raison que cette théorie ricardienne  est qualifiée de « théorie de la rente différentielle</a:t>
            </a:r>
            <a:r>
              <a:rPr lang="fr-FR" sz="2800" smtClean="0"/>
              <a: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u pied de page 4"/>
          <p:cNvSpPr>
            <a:spLocks noGrp="1"/>
          </p:cNvSpPr>
          <p:nvPr>
            <p:ph type="ftr" sz="quarter" idx="11"/>
          </p:nvPr>
        </p:nvSpPr>
        <p:spPr>
          <a:noFill/>
        </p:spPr>
        <p:txBody>
          <a:bodyPr/>
          <a:lstStyle/>
          <a:p>
            <a:r>
              <a:rPr lang="fr-FR" smtClean="0"/>
              <a:t>A. EL HIRI</a:t>
            </a:r>
          </a:p>
        </p:txBody>
      </p:sp>
      <p:sp>
        <p:nvSpPr>
          <p:cNvPr id="5632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56324"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b="1" smtClean="0"/>
              <a:t>A- La rente foncière</a:t>
            </a:r>
          </a:p>
          <a:p>
            <a:pPr marL="0" indent="0" eaLnBrk="1" hangingPunct="1"/>
            <a:r>
              <a:rPr lang="fr-FR" b="1" smtClean="0"/>
              <a:t>2- La formation de la rente :</a:t>
            </a:r>
            <a:endParaRPr lang="fr-FR" smtClean="0"/>
          </a:p>
          <a:p>
            <a:pPr marL="0" indent="0" algn="just" eaLnBrk="1" hangingPunct="1"/>
            <a:r>
              <a:rPr lang="fr-FR" smtClean="0"/>
              <a:t>La mise  en  culture des terrains de moins en moins fertiles requièrent des quantités additionnelles de travail et pour récolter la même quantité que sur les terres fertiles.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ce réservé du pied de page 4"/>
          <p:cNvSpPr>
            <a:spLocks noGrp="1"/>
          </p:cNvSpPr>
          <p:nvPr>
            <p:ph type="ftr" sz="quarter" idx="11"/>
          </p:nvPr>
        </p:nvSpPr>
        <p:spPr>
          <a:noFill/>
        </p:spPr>
        <p:txBody>
          <a:bodyPr/>
          <a:lstStyle/>
          <a:p>
            <a:r>
              <a:rPr lang="fr-FR" smtClean="0"/>
              <a:t>A. EL HIRI</a:t>
            </a:r>
          </a:p>
        </p:txBody>
      </p:sp>
      <p:sp>
        <p:nvSpPr>
          <p:cNvPr id="5734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57348"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b="1" smtClean="0"/>
              <a:t>A- La rente foncière</a:t>
            </a:r>
          </a:p>
          <a:p>
            <a:pPr marL="0" indent="0" eaLnBrk="1" hangingPunct="1"/>
            <a:r>
              <a:rPr lang="fr-FR" b="1" smtClean="0"/>
              <a:t>2- La formation de la rente :</a:t>
            </a:r>
            <a:endParaRPr lang="fr-FR" smtClean="0"/>
          </a:p>
          <a:p>
            <a:pPr marL="0" indent="0" algn="just" eaLnBrk="1" hangingPunct="1"/>
            <a:r>
              <a:rPr lang="fr-FR" u="sng" smtClean="0">
                <a:solidFill>
                  <a:schemeClr val="hlink"/>
                </a:solidFill>
              </a:rPr>
              <a:t>Principe</a:t>
            </a:r>
            <a:r>
              <a:rPr lang="fr-FR" smtClean="0">
                <a:solidFill>
                  <a:schemeClr val="hlink"/>
                </a:solidFill>
              </a:rPr>
              <a:t> </a:t>
            </a:r>
            <a:r>
              <a:rPr lang="fr-FR" smtClean="0"/>
              <a:t>: pour une même marchandise (le blé) il ne doit y avoir qu’un seul prix.</a:t>
            </a:r>
          </a:p>
          <a:p>
            <a:pPr marL="0" indent="0" algn="just" eaLnBrk="1" hangingPunct="1"/>
            <a:r>
              <a:rPr lang="fr-FR" u="sng" smtClean="0">
                <a:solidFill>
                  <a:schemeClr val="hlink"/>
                </a:solidFill>
              </a:rPr>
              <a:t>Conséquence</a:t>
            </a:r>
            <a:r>
              <a:rPr lang="fr-FR" smtClean="0"/>
              <a:t> : la hausse des prix des produits agricoles au fur et à mesure que des terrains inférieurs sont cultivés.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ce réservé du pied de page 4"/>
          <p:cNvSpPr>
            <a:spLocks noGrp="1"/>
          </p:cNvSpPr>
          <p:nvPr>
            <p:ph type="ftr" sz="quarter" idx="11"/>
          </p:nvPr>
        </p:nvSpPr>
        <p:spPr>
          <a:noFill/>
        </p:spPr>
        <p:txBody>
          <a:bodyPr/>
          <a:lstStyle/>
          <a:p>
            <a:r>
              <a:rPr lang="fr-FR" smtClean="0"/>
              <a:t>A. EL HIRI</a:t>
            </a:r>
          </a:p>
        </p:txBody>
      </p:sp>
      <p:sp>
        <p:nvSpPr>
          <p:cNvPr id="5837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58372"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sz="2800" b="1" smtClean="0"/>
              <a:t>A- La rente foncière</a:t>
            </a:r>
          </a:p>
          <a:p>
            <a:pPr marL="0" indent="0" eaLnBrk="1" hangingPunct="1"/>
            <a:r>
              <a:rPr lang="fr-FR" sz="2800" b="1" smtClean="0"/>
              <a:t>2- La formation de la rente :</a:t>
            </a:r>
            <a:endParaRPr lang="fr-FR" sz="2800" smtClean="0"/>
          </a:p>
          <a:p>
            <a:pPr marL="0" indent="0" algn="just" eaLnBrk="1" hangingPunct="1"/>
            <a:r>
              <a:rPr lang="fr-FR" sz="2800" u="sng" smtClean="0">
                <a:solidFill>
                  <a:srgbClr val="000099"/>
                </a:solidFill>
              </a:rPr>
              <a:t>Conclusion </a:t>
            </a:r>
            <a:r>
              <a:rPr lang="fr-FR" sz="2800" smtClean="0"/>
              <a:t>:</a:t>
            </a:r>
          </a:p>
          <a:p>
            <a:pPr marL="0" indent="0" algn="just" eaLnBrk="1" hangingPunct="1"/>
            <a:r>
              <a:rPr lang="fr-FR" sz="2800" smtClean="0"/>
              <a:t>Ce n’est donc pas la rente qui détermine les prix des produits agricoles </a:t>
            </a:r>
          </a:p>
          <a:p>
            <a:pPr marL="0" indent="0" algn="just" eaLnBrk="1" hangingPunct="1"/>
            <a:r>
              <a:rPr lang="fr-FR" sz="2800" smtClean="0"/>
              <a:t>C’est la quantité du travail nécessaire à la production sur le dernier terrain cultivé qui détermine ces prix (Théorie de la valeur de Ricardo).</a:t>
            </a:r>
          </a:p>
          <a:p>
            <a:pPr marL="0" indent="0" algn="just" eaLnBrk="1" hangingPunct="1"/>
            <a:r>
              <a:rPr lang="fr-FR" sz="2800" smtClean="0"/>
              <a:t>Le dernier terrain cultivé ne paie pas de rente.</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u pied de page 4"/>
          <p:cNvSpPr>
            <a:spLocks noGrp="1"/>
          </p:cNvSpPr>
          <p:nvPr>
            <p:ph type="ftr" sz="quarter" idx="11"/>
          </p:nvPr>
        </p:nvSpPr>
        <p:spPr>
          <a:noFill/>
        </p:spPr>
        <p:txBody>
          <a:bodyPr/>
          <a:lstStyle/>
          <a:p>
            <a:r>
              <a:rPr lang="fr-FR" smtClean="0"/>
              <a:t>A. EL HIRI</a:t>
            </a:r>
          </a:p>
        </p:txBody>
      </p:sp>
      <p:sp>
        <p:nvSpPr>
          <p:cNvPr id="5939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59396"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b="1" smtClean="0"/>
              <a:t>A- La rente foncière</a:t>
            </a:r>
          </a:p>
          <a:p>
            <a:pPr marL="0" indent="0" eaLnBrk="1" hangingPunct="1"/>
            <a:r>
              <a:rPr lang="fr-FR" b="1" smtClean="0"/>
              <a:t>2- La formation de la rente :</a:t>
            </a:r>
            <a:endParaRPr lang="fr-FR" smtClean="0"/>
          </a:p>
          <a:p>
            <a:pPr marL="0" indent="0" algn="just" eaLnBrk="1" hangingPunct="1"/>
            <a:r>
              <a:rPr lang="fr-FR" smtClean="0"/>
              <a:t>« </a:t>
            </a:r>
            <a:r>
              <a:rPr lang="fr-FR" i="1" smtClean="0"/>
              <a:t>Le blé ne renchérit pas, parce qu’on paie une rente ; mais c’est au contraire parce que le blé est cher que l’on paie une rente</a:t>
            </a:r>
            <a:r>
              <a:rPr lang="fr-FR" smtClean="0"/>
              <a:t> ».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u pied de page 4"/>
          <p:cNvSpPr>
            <a:spLocks noGrp="1"/>
          </p:cNvSpPr>
          <p:nvPr>
            <p:ph type="ftr" sz="quarter" idx="11"/>
          </p:nvPr>
        </p:nvSpPr>
        <p:spPr>
          <a:noFill/>
        </p:spPr>
        <p:txBody>
          <a:bodyPr/>
          <a:lstStyle/>
          <a:p>
            <a:r>
              <a:rPr lang="fr-FR" smtClean="0"/>
              <a:t>A. EL HIRI</a:t>
            </a:r>
          </a:p>
        </p:txBody>
      </p:sp>
      <p:sp>
        <p:nvSpPr>
          <p:cNvPr id="6041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60420"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b="1" smtClean="0"/>
              <a:t>A- La rente foncière</a:t>
            </a:r>
          </a:p>
          <a:p>
            <a:pPr marL="0" indent="0" eaLnBrk="1" hangingPunct="1"/>
            <a:r>
              <a:rPr lang="fr-FR" b="1" smtClean="0"/>
              <a:t>2- La formation de la rente :</a:t>
            </a:r>
            <a:endParaRPr lang="fr-FR" smtClean="0"/>
          </a:p>
          <a:p>
            <a:pPr marL="0" indent="0" algn="just" eaLnBrk="1" hangingPunct="1"/>
            <a:r>
              <a:rPr lang="fr-FR" smtClean="0"/>
              <a:t>Cela étant, les propriétaires fonciers ne peuvent pas être tenus pour responsables de l’augmentation des prix des produits agricoles.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ce réservé du pied de page 4"/>
          <p:cNvSpPr>
            <a:spLocks noGrp="1"/>
          </p:cNvSpPr>
          <p:nvPr>
            <p:ph type="ftr" sz="quarter" idx="11"/>
          </p:nvPr>
        </p:nvSpPr>
        <p:spPr>
          <a:noFill/>
        </p:spPr>
        <p:txBody>
          <a:bodyPr/>
          <a:lstStyle/>
          <a:p>
            <a:r>
              <a:rPr lang="fr-FR" smtClean="0"/>
              <a:t>A. EL HIRI</a:t>
            </a:r>
          </a:p>
        </p:txBody>
      </p:sp>
      <p:sp>
        <p:nvSpPr>
          <p:cNvPr id="6144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61444"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b="1" smtClean="0"/>
              <a:t>A- La rente foncière</a:t>
            </a:r>
          </a:p>
          <a:p>
            <a:pPr marL="0" indent="0" eaLnBrk="1" hangingPunct="1"/>
            <a:r>
              <a:rPr lang="fr-FR" b="1" smtClean="0"/>
              <a:t>2- La formation de la rente :</a:t>
            </a:r>
            <a:endParaRPr lang="fr-FR" smtClean="0"/>
          </a:p>
          <a:p>
            <a:pPr marL="0" indent="0" algn="just" eaLnBrk="1" hangingPunct="1"/>
            <a:r>
              <a:rPr lang="fr-FR" smtClean="0"/>
              <a:t>Pour défendre leurs intérêts, les propriétaires fonciers peuvent refuser :</a:t>
            </a:r>
          </a:p>
          <a:p>
            <a:pPr marL="0" indent="0" algn="just" eaLnBrk="1" hangingPunct="1"/>
            <a:r>
              <a:rPr lang="fr-FR" smtClean="0"/>
              <a:t> l’utilisation du progrès technique et scientifique dans l’agriculture ;</a:t>
            </a:r>
          </a:p>
          <a:p>
            <a:pPr marL="0" indent="0" algn="just" eaLnBrk="1" hangingPunct="1"/>
            <a:r>
              <a:rPr lang="fr-FR" smtClean="0"/>
              <a:t> la libéralisation des importations des produits agricoles.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Espace réservé du pied de page 4"/>
          <p:cNvSpPr>
            <a:spLocks noGrp="1"/>
          </p:cNvSpPr>
          <p:nvPr>
            <p:ph type="ftr" sz="quarter" idx="11"/>
          </p:nvPr>
        </p:nvSpPr>
        <p:spPr>
          <a:noFill/>
        </p:spPr>
        <p:txBody>
          <a:bodyPr/>
          <a:lstStyle/>
          <a:p>
            <a:r>
              <a:rPr lang="fr-FR" smtClean="0"/>
              <a:t>A. EL HIRI</a:t>
            </a:r>
          </a:p>
        </p:txBody>
      </p:sp>
      <p:sp>
        <p:nvSpPr>
          <p:cNvPr id="6246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62468" name="Rectangle 3"/>
          <p:cNvSpPr>
            <a:spLocks noGrp="1" noChangeArrowheads="1"/>
          </p:cNvSpPr>
          <p:nvPr>
            <p:ph type="body" idx="1"/>
          </p:nvPr>
        </p:nvSpPr>
        <p:spPr>
          <a:xfrm>
            <a:off x="323850" y="1600200"/>
            <a:ext cx="8362950" cy="4997450"/>
          </a:xfrm>
        </p:spPr>
        <p:txBody>
          <a:bodyPr/>
          <a:lstStyle/>
          <a:p>
            <a:pPr marL="0" indent="0" eaLnBrk="1" hangingPunct="1">
              <a:lnSpc>
                <a:spcPct val="90000"/>
              </a:lnSpc>
              <a:buFontTx/>
              <a:buNone/>
            </a:pPr>
            <a:r>
              <a:rPr lang="fr-FR" b="1" smtClean="0"/>
              <a:t>A- La rente foncière</a:t>
            </a:r>
          </a:p>
          <a:p>
            <a:pPr marL="0" indent="0" eaLnBrk="1" hangingPunct="1">
              <a:lnSpc>
                <a:spcPct val="90000"/>
              </a:lnSpc>
            </a:pPr>
            <a:r>
              <a:rPr lang="fr-FR" b="1" smtClean="0"/>
              <a:t>2- La formation de la rente :</a:t>
            </a:r>
            <a:endParaRPr lang="fr-FR" smtClean="0"/>
          </a:p>
          <a:p>
            <a:pPr marL="0" indent="0" algn="just" eaLnBrk="1" hangingPunct="1">
              <a:lnSpc>
                <a:spcPct val="90000"/>
              </a:lnSpc>
              <a:buFontTx/>
              <a:buNone/>
            </a:pPr>
            <a:r>
              <a:rPr lang="fr-FR" sz="4000" smtClean="0"/>
              <a:t>Finalement la rente n’est pas, comme le croyaient les physiocrates, l’expression de la générosité de la terre. </a:t>
            </a:r>
          </a:p>
          <a:p>
            <a:pPr marL="0" indent="0" algn="just" eaLnBrk="1" hangingPunct="1">
              <a:lnSpc>
                <a:spcPct val="90000"/>
              </a:lnSpc>
              <a:buFontTx/>
              <a:buNone/>
            </a:pPr>
            <a:r>
              <a:rPr lang="fr-FR" sz="4000" smtClean="0"/>
              <a:t>Au contraire, elle est, le symbole de son avarice.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pied de page 4"/>
          <p:cNvSpPr>
            <a:spLocks noGrp="1"/>
          </p:cNvSpPr>
          <p:nvPr>
            <p:ph type="ftr" sz="quarter" idx="11"/>
          </p:nvPr>
        </p:nvSpPr>
        <p:spPr>
          <a:noFill/>
        </p:spPr>
        <p:txBody>
          <a:bodyPr/>
          <a:lstStyle/>
          <a:p>
            <a:r>
              <a:rPr lang="fr-FR" smtClean="0"/>
              <a:t>A. EL HIRI</a:t>
            </a:r>
          </a:p>
        </p:txBody>
      </p:sp>
      <p:sp>
        <p:nvSpPr>
          <p:cNvPr id="8195" name="Rectangle 2"/>
          <p:cNvSpPr>
            <a:spLocks noGrp="1" noChangeArrowheads="1"/>
          </p:cNvSpPr>
          <p:nvPr>
            <p:ph type="title"/>
          </p:nvPr>
        </p:nvSpPr>
        <p:spPr/>
        <p:txBody>
          <a:bodyPr/>
          <a:lstStyle/>
          <a:p>
            <a:pPr eaLnBrk="1" hangingPunct="1"/>
            <a:r>
              <a:rPr lang="fr-FR" sz="4000" smtClean="0"/>
              <a:t>La répartition </a:t>
            </a:r>
            <a:br>
              <a:rPr lang="fr-FR" sz="4000" smtClean="0"/>
            </a:br>
            <a:r>
              <a:rPr lang="fr-FR" sz="2800" b="1" i="1" smtClean="0"/>
              <a:t>Le Tableau Economique de F.Quesnay</a:t>
            </a:r>
          </a:p>
        </p:txBody>
      </p:sp>
      <p:sp>
        <p:nvSpPr>
          <p:cNvPr id="8196" name="Rectangle 3"/>
          <p:cNvSpPr>
            <a:spLocks noGrp="1" noChangeArrowheads="1"/>
          </p:cNvSpPr>
          <p:nvPr>
            <p:ph type="body" idx="1"/>
          </p:nvPr>
        </p:nvSpPr>
        <p:spPr>
          <a:xfrm>
            <a:off x="323850" y="1600200"/>
            <a:ext cx="8362950" cy="4997450"/>
          </a:xfrm>
        </p:spPr>
        <p:txBody>
          <a:bodyPr/>
          <a:lstStyle/>
          <a:p>
            <a:pPr marL="0" indent="0" algn="just" eaLnBrk="1" hangingPunct="1"/>
            <a:endParaRPr lang="fr-FR" b="1" i="1" smtClean="0"/>
          </a:p>
          <a:p>
            <a:pPr marL="0" indent="0" algn="just" eaLnBrk="1" hangingPunct="1"/>
            <a:r>
              <a:rPr lang="fr-FR" sz="4000" b="1" i="1" smtClean="0"/>
              <a:t>Quesnay distingue trois classes sociales caractérisées par la fonction qu’exerce chaque agent: la classe des propriétaires fonciers, la classe productive et la classe stérile.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ce réservé du pied de page 4"/>
          <p:cNvSpPr>
            <a:spLocks noGrp="1"/>
          </p:cNvSpPr>
          <p:nvPr>
            <p:ph type="ftr" sz="quarter" idx="11"/>
          </p:nvPr>
        </p:nvSpPr>
        <p:spPr>
          <a:noFill/>
        </p:spPr>
        <p:txBody>
          <a:bodyPr/>
          <a:lstStyle/>
          <a:p>
            <a:r>
              <a:rPr lang="fr-FR" smtClean="0"/>
              <a:t>A. EL HIRI</a:t>
            </a:r>
          </a:p>
        </p:txBody>
      </p:sp>
      <p:sp>
        <p:nvSpPr>
          <p:cNvPr id="6349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63492"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sz="2800" b="1" smtClean="0"/>
              <a:t>A- La rente foncière</a:t>
            </a:r>
          </a:p>
          <a:p>
            <a:pPr marL="0" indent="0" eaLnBrk="1" hangingPunct="1"/>
            <a:r>
              <a:rPr lang="fr-FR" sz="2800" b="1" smtClean="0"/>
              <a:t>2- La formation de la rente :</a:t>
            </a:r>
            <a:endParaRPr lang="fr-FR" sz="2800" smtClean="0"/>
          </a:p>
          <a:p>
            <a:pPr marL="0" indent="0" algn="just" eaLnBrk="1" hangingPunct="1">
              <a:buFontTx/>
              <a:buNone/>
            </a:pPr>
            <a:r>
              <a:rPr lang="fr-FR" sz="3600" smtClean="0"/>
              <a:t>La hausse de la rente est donc liée à :</a:t>
            </a:r>
          </a:p>
          <a:p>
            <a:pPr marL="0" indent="0" algn="just" eaLnBrk="1" hangingPunct="1"/>
            <a:r>
              <a:rPr lang="fr-FR" sz="3600" smtClean="0"/>
              <a:t> la baisse des capacités productives des terres disponibles;</a:t>
            </a:r>
          </a:p>
          <a:p>
            <a:pPr marL="0" indent="0" algn="just" eaLnBrk="1" hangingPunct="1"/>
            <a:r>
              <a:rPr lang="fr-FR" sz="3600" smtClean="0"/>
              <a:t> la difficulté de subvenir aux besoins en nourriture d’une population en continuelle augmentation.</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Espace réservé du pied de page 4"/>
          <p:cNvSpPr>
            <a:spLocks noGrp="1"/>
          </p:cNvSpPr>
          <p:nvPr>
            <p:ph type="ftr" sz="quarter" idx="11"/>
          </p:nvPr>
        </p:nvSpPr>
        <p:spPr>
          <a:noFill/>
        </p:spPr>
        <p:txBody>
          <a:bodyPr/>
          <a:lstStyle/>
          <a:p>
            <a:r>
              <a:rPr lang="fr-FR" smtClean="0"/>
              <a:t>A. EL HIRI</a:t>
            </a:r>
          </a:p>
        </p:txBody>
      </p:sp>
      <p:sp>
        <p:nvSpPr>
          <p:cNvPr id="6451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64516"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b="1" smtClean="0"/>
              <a:t>A- La rente foncière</a:t>
            </a:r>
          </a:p>
          <a:p>
            <a:pPr marL="0" indent="0" algn="just" eaLnBrk="1" hangingPunct="1"/>
            <a:r>
              <a:rPr lang="fr-FR" b="1" smtClean="0"/>
              <a:t>3- Les lois d’évolution de la rente :</a:t>
            </a:r>
          </a:p>
          <a:p>
            <a:pPr marL="0" indent="0" algn="just" eaLnBrk="1" hangingPunct="1"/>
            <a:r>
              <a:rPr lang="fr-FR" b="1" smtClean="0"/>
              <a:t>Ricardo se pose la question suivante : l’accroissement de la rente est-il inéluctable ?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Espace réservé du pied de page 4"/>
          <p:cNvSpPr>
            <a:spLocks noGrp="1"/>
          </p:cNvSpPr>
          <p:nvPr>
            <p:ph type="ftr" sz="quarter" idx="11"/>
          </p:nvPr>
        </p:nvSpPr>
        <p:spPr>
          <a:noFill/>
        </p:spPr>
        <p:txBody>
          <a:bodyPr/>
          <a:lstStyle/>
          <a:p>
            <a:r>
              <a:rPr lang="fr-FR" smtClean="0"/>
              <a:t>A. EL HIRI</a:t>
            </a:r>
          </a:p>
        </p:txBody>
      </p:sp>
      <p:sp>
        <p:nvSpPr>
          <p:cNvPr id="6553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65540"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b="1" smtClean="0"/>
              <a:t>A- La rente foncière</a:t>
            </a:r>
          </a:p>
          <a:p>
            <a:pPr marL="0" indent="0" algn="just" eaLnBrk="1" hangingPunct="1"/>
            <a:r>
              <a:rPr lang="fr-FR" b="1" smtClean="0"/>
              <a:t>3- Les lois d’évolution de la rente :</a:t>
            </a:r>
          </a:p>
          <a:p>
            <a:pPr marL="0" indent="0" algn="just" eaLnBrk="1" hangingPunct="1"/>
            <a:r>
              <a:rPr lang="fr-FR" b="1" smtClean="0"/>
              <a:t>« </a:t>
            </a:r>
            <a:r>
              <a:rPr lang="fr-FR" b="1" i="1" smtClean="0"/>
              <a:t>Par quelques modifications dans l’état social, il devenait inutile d’employer autant de capital à l’agriculture les dernières portions qui y auraient été consacrées, donneraient plus de profit, et les rentes baisseraient</a:t>
            </a:r>
            <a:r>
              <a:rPr lang="fr-FR" b="1" smtClean="0"/>
              <a:t> .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Espace réservé du pied de page 4"/>
          <p:cNvSpPr>
            <a:spLocks noGrp="1"/>
          </p:cNvSpPr>
          <p:nvPr>
            <p:ph type="ftr" sz="quarter" idx="11"/>
          </p:nvPr>
        </p:nvSpPr>
        <p:spPr>
          <a:noFill/>
        </p:spPr>
        <p:txBody>
          <a:bodyPr/>
          <a:lstStyle/>
          <a:p>
            <a:r>
              <a:rPr lang="fr-FR" smtClean="0"/>
              <a:t>A. EL HIRI</a:t>
            </a:r>
          </a:p>
        </p:txBody>
      </p:sp>
      <p:sp>
        <p:nvSpPr>
          <p:cNvPr id="6656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66564" name="Rectangle 3"/>
          <p:cNvSpPr>
            <a:spLocks noGrp="1" noChangeArrowheads="1"/>
          </p:cNvSpPr>
          <p:nvPr>
            <p:ph type="body" idx="1"/>
          </p:nvPr>
        </p:nvSpPr>
        <p:spPr>
          <a:xfrm>
            <a:off x="323850" y="1600200"/>
            <a:ext cx="8362950" cy="4997450"/>
          </a:xfrm>
        </p:spPr>
        <p:txBody>
          <a:bodyPr/>
          <a:lstStyle/>
          <a:p>
            <a:pPr marL="0" indent="0" eaLnBrk="1" hangingPunct="1">
              <a:lnSpc>
                <a:spcPct val="80000"/>
              </a:lnSpc>
              <a:buFontTx/>
              <a:buNone/>
            </a:pPr>
            <a:r>
              <a:rPr lang="fr-FR" sz="2800" b="1" smtClean="0"/>
              <a:t>A- La rente foncière</a:t>
            </a:r>
          </a:p>
          <a:p>
            <a:pPr marL="0" indent="0" algn="just" eaLnBrk="1" hangingPunct="1">
              <a:lnSpc>
                <a:spcPct val="80000"/>
              </a:lnSpc>
            </a:pPr>
            <a:r>
              <a:rPr lang="fr-FR" sz="2800" b="1" smtClean="0"/>
              <a:t>3- Les lois d’évolution de la rente :</a:t>
            </a:r>
          </a:p>
          <a:p>
            <a:pPr marL="0" indent="0" algn="just" eaLnBrk="1" hangingPunct="1">
              <a:lnSpc>
                <a:spcPct val="80000"/>
              </a:lnSpc>
            </a:pPr>
            <a:r>
              <a:rPr lang="fr-FR" sz="2800" b="1" smtClean="0"/>
              <a:t>Pour pousser la rente à la baisse, Ricardo propose d’opérer deux modifications :</a:t>
            </a:r>
          </a:p>
          <a:p>
            <a:pPr marL="0" indent="0" algn="just" eaLnBrk="1" hangingPunct="1">
              <a:lnSpc>
                <a:spcPct val="80000"/>
              </a:lnSpc>
            </a:pPr>
            <a:r>
              <a:rPr lang="fr-FR" sz="2800" b="1" u="sng" smtClean="0">
                <a:solidFill>
                  <a:srgbClr val="000099"/>
                </a:solidFill>
              </a:rPr>
              <a:t>La première</a:t>
            </a:r>
            <a:r>
              <a:rPr lang="fr-FR" sz="2800" b="1" smtClean="0"/>
              <a:t> est la diminution du capital national :</a:t>
            </a:r>
          </a:p>
          <a:p>
            <a:pPr marL="0" indent="0" algn="just" eaLnBrk="1" hangingPunct="1">
              <a:lnSpc>
                <a:spcPct val="80000"/>
              </a:lnSpc>
            </a:pPr>
            <a:r>
              <a:rPr lang="fr-FR" sz="2800" b="1" smtClean="0">
                <a:solidFill>
                  <a:srgbClr val="000099"/>
                </a:solidFill>
              </a:rPr>
              <a:t>=&gt;</a:t>
            </a:r>
            <a:r>
              <a:rPr lang="fr-FR" sz="2800" b="1" smtClean="0"/>
              <a:t>réduction des fonds destinés aux salaires </a:t>
            </a:r>
          </a:p>
          <a:p>
            <a:pPr marL="0" indent="0" algn="just" eaLnBrk="1" hangingPunct="1">
              <a:lnSpc>
                <a:spcPct val="80000"/>
              </a:lnSpc>
            </a:pPr>
            <a:r>
              <a:rPr lang="fr-FR" sz="2800" b="1" smtClean="0">
                <a:solidFill>
                  <a:srgbClr val="000099"/>
                </a:solidFill>
              </a:rPr>
              <a:t>=&gt;</a:t>
            </a:r>
            <a:r>
              <a:rPr lang="fr-FR" sz="2800" b="1" smtClean="0"/>
              <a:t> baisse de la demande des biens de subsistances </a:t>
            </a:r>
          </a:p>
          <a:p>
            <a:pPr marL="0" indent="0" algn="just" eaLnBrk="1" hangingPunct="1">
              <a:lnSpc>
                <a:spcPct val="80000"/>
              </a:lnSpc>
            </a:pPr>
            <a:r>
              <a:rPr lang="fr-FR" sz="2800" b="1" smtClean="0">
                <a:solidFill>
                  <a:srgbClr val="000099"/>
                </a:solidFill>
              </a:rPr>
              <a:t>=&gt;</a:t>
            </a:r>
            <a:r>
              <a:rPr lang="fr-FR" sz="2800" b="1" smtClean="0"/>
              <a:t> réduction des cultures </a:t>
            </a:r>
          </a:p>
          <a:p>
            <a:pPr marL="0" indent="0" algn="just" eaLnBrk="1" hangingPunct="1">
              <a:lnSpc>
                <a:spcPct val="80000"/>
              </a:lnSpc>
            </a:pPr>
            <a:r>
              <a:rPr lang="fr-FR" sz="2800" b="1" smtClean="0">
                <a:solidFill>
                  <a:srgbClr val="000099"/>
                </a:solidFill>
              </a:rPr>
              <a:t>=&gt;</a:t>
            </a:r>
            <a:r>
              <a:rPr lang="fr-FR" sz="2800" b="1" smtClean="0"/>
              <a:t> abandon des terres moins fertiles</a:t>
            </a:r>
          </a:p>
          <a:p>
            <a:pPr marL="0" indent="0" algn="just" eaLnBrk="1" hangingPunct="1">
              <a:lnSpc>
                <a:spcPct val="80000"/>
              </a:lnSpc>
            </a:pPr>
            <a:r>
              <a:rPr lang="fr-FR" sz="2800" b="1" smtClean="0">
                <a:solidFill>
                  <a:srgbClr val="000099"/>
                </a:solidFill>
              </a:rPr>
              <a:t>=&gt;</a:t>
            </a:r>
            <a:r>
              <a:rPr lang="fr-FR" sz="2800" b="1" smtClean="0"/>
              <a:t> baisse des rentes.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Espace réservé du pied de page 4"/>
          <p:cNvSpPr>
            <a:spLocks noGrp="1"/>
          </p:cNvSpPr>
          <p:nvPr>
            <p:ph type="ftr" sz="quarter" idx="11"/>
          </p:nvPr>
        </p:nvSpPr>
        <p:spPr>
          <a:noFill/>
        </p:spPr>
        <p:txBody>
          <a:bodyPr/>
          <a:lstStyle/>
          <a:p>
            <a:r>
              <a:rPr lang="fr-FR" smtClean="0"/>
              <a:t>A. EL HIRI</a:t>
            </a:r>
          </a:p>
        </p:txBody>
      </p:sp>
      <p:sp>
        <p:nvSpPr>
          <p:cNvPr id="6758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67588"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b="1" smtClean="0"/>
              <a:t>A- La rente foncière</a:t>
            </a:r>
          </a:p>
          <a:p>
            <a:pPr marL="0" indent="0" algn="just" eaLnBrk="1" hangingPunct="1"/>
            <a:r>
              <a:rPr lang="fr-FR" b="1" smtClean="0"/>
              <a:t>3- Les lois d’évolution de la rente :</a:t>
            </a:r>
          </a:p>
          <a:p>
            <a:pPr marL="0" indent="0" algn="just" eaLnBrk="1" hangingPunct="1"/>
            <a:r>
              <a:rPr lang="fr-FR" b="1" smtClean="0"/>
              <a:t>« </a:t>
            </a:r>
            <a:r>
              <a:rPr lang="fr-FR" b="1" i="1" smtClean="0"/>
              <a:t>La population se proportionne toujours au capital destiné à payer le travail et par conséquent doit s’accroître ou diminuer selon que ce capital augmente ou diminue</a:t>
            </a:r>
            <a:r>
              <a:rPr lang="fr-FR" b="1" smtClean="0"/>
              <a:t>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Espace réservé du pied de page 4"/>
          <p:cNvSpPr>
            <a:spLocks noGrp="1"/>
          </p:cNvSpPr>
          <p:nvPr>
            <p:ph type="ftr" sz="quarter" idx="11"/>
          </p:nvPr>
        </p:nvSpPr>
        <p:spPr>
          <a:noFill/>
        </p:spPr>
        <p:txBody>
          <a:bodyPr/>
          <a:lstStyle/>
          <a:p>
            <a:r>
              <a:rPr lang="fr-FR" smtClean="0"/>
              <a:t>A. EL HIRI</a:t>
            </a:r>
          </a:p>
        </p:txBody>
      </p:sp>
      <p:sp>
        <p:nvSpPr>
          <p:cNvPr id="6861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68612"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b="1" smtClean="0"/>
              <a:t>A- La rente foncière</a:t>
            </a:r>
          </a:p>
          <a:p>
            <a:pPr marL="0" indent="0" algn="just" eaLnBrk="1" hangingPunct="1"/>
            <a:r>
              <a:rPr lang="fr-FR" b="1" smtClean="0"/>
              <a:t>3- Les lois d’évolution de la rente :</a:t>
            </a:r>
          </a:p>
          <a:p>
            <a:pPr marL="0" indent="0" algn="just" eaLnBrk="1" hangingPunct="1"/>
            <a:r>
              <a:rPr lang="fr-FR" b="1" u="sng" smtClean="0">
                <a:solidFill>
                  <a:srgbClr val="000099"/>
                </a:solidFill>
              </a:rPr>
              <a:t>La seconde</a:t>
            </a:r>
            <a:r>
              <a:rPr lang="fr-FR" b="1" smtClean="0"/>
              <a:t> est l’introduction des améliorations dans l’agriculture.</a:t>
            </a:r>
          </a:p>
          <a:p>
            <a:pPr marL="0" indent="0" algn="just" eaLnBrk="1" hangingPunct="1"/>
            <a:r>
              <a:rPr lang="fr-FR" b="1" smtClean="0">
                <a:solidFill>
                  <a:srgbClr val="000099"/>
                </a:solidFill>
              </a:rPr>
              <a:t>=&gt;</a:t>
            </a:r>
            <a:r>
              <a:rPr lang="fr-FR" b="1" smtClean="0"/>
              <a:t> l’accroissement de la force productrice de la terre</a:t>
            </a:r>
          </a:p>
          <a:p>
            <a:pPr marL="0" indent="0" algn="just" eaLnBrk="1" hangingPunct="1"/>
            <a:r>
              <a:rPr lang="fr-FR" b="1" smtClean="0">
                <a:solidFill>
                  <a:srgbClr val="000099"/>
                </a:solidFill>
              </a:rPr>
              <a:t>=&gt;</a:t>
            </a:r>
            <a:r>
              <a:rPr lang="fr-FR" b="1" smtClean="0"/>
              <a:t> l’utilisation du progrès technique (nouvelles machines et recherches scientifiques).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Espace réservé du pied de page 4"/>
          <p:cNvSpPr>
            <a:spLocks noGrp="1"/>
          </p:cNvSpPr>
          <p:nvPr>
            <p:ph type="ftr" sz="quarter" idx="11"/>
          </p:nvPr>
        </p:nvSpPr>
        <p:spPr>
          <a:noFill/>
        </p:spPr>
        <p:txBody>
          <a:bodyPr/>
          <a:lstStyle/>
          <a:p>
            <a:r>
              <a:rPr lang="fr-FR" smtClean="0"/>
              <a:t>A. EL HIRI</a:t>
            </a:r>
          </a:p>
        </p:txBody>
      </p:sp>
      <p:sp>
        <p:nvSpPr>
          <p:cNvPr id="6963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69636" name="Rectangle 3"/>
          <p:cNvSpPr>
            <a:spLocks noGrp="1" noChangeArrowheads="1"/>
          </p:cNvSpPr>
          <p:nvPr>
            <p:ph type="body" idx="1"/>
          </p:nvPr>
        </p:nvSpPr>
        <p:spPr>
          <a:xfrm>
            <a:off x="323850" y="1600200"/>
            <a:ext cx="8362950" cy="4997450"/>
          </a:xfrm>
        </p:spPr>
        <p:txBody>
          <a:bodyPr/>
          <a:lstStyle/>
          <a:p>
            <a:pPr marL="0" indent="0" eaLnBrk="1" hangingPunct="1">
              <a:buFontTx/>
              <a:buNone/>
            </a:pPr>
            <a:r>
              <a:rPr lang="fr-FR" b="1" smtClean="0"/>
              <a:t>A- La rente foncière</a:t>
            </a:r>
          </a:p>
          <a:p>
            <a:pPr marL="0" indent="0" algn="just" eaLnBrk="1" hangingPunct="1"/>
            <a:r>
              <a:rPr lang="fr-FR" b="1" smtClean="0"/>
              <a:t>3- Les lois d’évolution de la rente :</a:t>
            </a:r>
          </a:p>
          <a:p>
            <a:pPr marL="0" indent="0" algn="just" eaLnBrk="1" hangingPunct="1"/>
            <a:r>
              <a:rPr lang="fr-FR" b="1" smtClean="0"/>
              <a:t>Question : la baisse des prix et la hausse des profits ne va-t-elle pas stimuler l’accumulation, ce qui est de nature à faire hausser la rente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u pied de page 4"/>
          <p:cNvSpPr>
            <a:spLocks noGrp="1"/>
          </p:cNvSpPr>
          <p:nvPr>
            <p:ph type="ftr" sz="quarter" idx="11"/>
          </p:nvPr>
        </p:nvSpPr>
        <p:spPr>
          <a:noFill/>
        </p:spPr>
        <p:txBody>
          <a:bodyPr/>
          <a:lstStyle/>
          <a:p>
            <a:r>
              <a:rPr lang="fr-FR" smtClean="0"/>
              <a:t>A. EL HIRI</a:t>
            </a:r>
          </a:p>
        </p:txBody>
      </p:sp>
      <p:sp>
        <p:nvSpPr>
          <p:cNvPr id="7065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70660" name="Rectangle 3"/>
          <p:cNvSpPr>
            <a:spLocks noGrp="1" noChangeArrowheads="1"/>
          </p:cNvSpPr>
          <p:nvPr>
            <p:ph type="body" idx="1"/>
          </p:nvPr>
        </p:nvSpPr>
        <p:spPr>
          <a:xfrm>
            <a:off x="323850" y="1600200"/>
            <a:ext cx="8362950" cy="4997450"/>
          </a:xfrm>
        </p:spPr>
        <p:txBody>
          <a:bodyPr/>
          <a:lstStyle/>
          <a:p>
            <a:pPr marL="0" indent="0" algn="just" eaLnBrk="1" hangingPunct="1"/>
            <a:r>
              <a:rPr lang="fr-FR" b="1" smtClean="0"/>
              <a:t>B- Les salaires </a:t>
            </a:r>
          </a:p>
          <a:p>
            <a:pPr marL="0" indent="0" algn="just" eaLnBrk="1" hangingPunct="1"/>
            <a:r>
              <a:rPr lang="fr-FR" b="1" smtClean="0"/>
              <a:t>1- Le prix du salaire </a:t>
            </a:r>
          </a:p>
          <a:p>
            <a:pPr marL="0" indent="0" algn="just" eaLnBrk="1" hangingPunct="1"/>
            <a:r>
              <a:rPr lang="fr-FR" b="1" smtClean="0"/>
              <a:t>Le travail est considéré comme une marchandise.</a:t>
            </a:r>
          </a:p>
          <a:p>
            <a:pPr marL="0" indent="0" algn="just" eaLnBrk="1" hangingPunct="1"/>
            <a:r>
              <a:rPr lang="fr-FR" b="1" smtClean="0"/>
              <a:t>Il a deux prix :</a:t>
            </a:r>
          </a:p>
          <a:p>
            <a:pPr marL="0" indent="0" algn="just" eaLnBrk="1" hangingPunct="1">
              <a:buFont typeface="Symbol" pitchFamily="18" charset="2"/>
              <a:buChar char="Þ"/>
            </a:pPr>
            <a:r>
              <a:rPr lang="fr-FR" b="1" smtClean="0"/>
              <a:t> un prix courant </a:t>
            </a:r>
          </a:p>
          <a:p>
            <a:pPr marL="0" indent="0" algn="just" eaLnBrk="1" hangingPunct="1">
              <a:buFont typeface="Symbol" pitchFamily="18" charset="2"/>
              <a:buChar char="Þ"/>
            </a:pPr>
            <a:r>
              <a:rPr lang="fr-FR" b="1" smtClean="0"/>
              <a:t> un prix naturel</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Espace réservé du pied de page 4"/>
          <p:cNvSpPr>
            <a:spLocks noGrp="1"/>
          </p:cNvSpPr>
          <p:nvPr>
            <p:ph type="ftr" sz="quarter" idx="11"/>
          </p:nvPr>
        </p:nvSpPr>
        <p:spPr>
          <a:noFill/>
        </p:spPr>
        <p:txBody>
          <a:bodyPr/>
          <a:lstStyle/>
          <a:p>
            <a:r>
              <a:rPr lang="fr-FR" smtClean="0"/>
              <a:t>A. EL HIRI</a:t>
            </a:r>
          </a:p>
        </p:txBody>
      </p:sp>
      <p:sp>
        <p:nvSpPr>
          <p:cNvPr id="7168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71684" name="Rectangle 3"/>
          <p:cNvSpPr>
            <a:spLocks noGrp="1" noChangeArrowheads="1"/>
          </p:cNvSpPr>
          <p:nvPr>
            <p:ph type="body" idx="1"/>
          </p:nvPr>
        </p:nvSpPr>
        <p:spPr>
          <a:xfrm>
            <a:off x="323850" y="1600200"/>
            <a:ext cx="8362950" cy="4997450"/>
          </a:xfrm>
        </p:spPr>
        <p:txBody>
          <a:bodyPr/>
          <a:lstStyle/>
          <a:p>
            <a:pPr marL="0" indent="0" algn="just" eaLnBrk="1" hangingPunct="1"/>
            <a:r>
              <a:rPr lang="fr-FR" b="1" smtClean="0"/>
              <a:t>B- Les salaires </a:t>
            </a:r>
          </a:p>
          <a:p>
            <a:pPr marL="0" indent="0" algn="just" eaLnBrk="1" hangingPunct="1"/>
            <a:r>
              <a:rPr lang="fr-FR" b="1" smtClean="0"/>
              <a:t>2- L’évolution des salaires </a:t>
            </a:r>
          </a:p>
          <a:p>
            <a:pPr marL="0" indent="0" algn="just" eaLnBrk="1" hangingPunct="1"/>
            <a:r>
              <a:rPr lang="fr-FR" b="1" smtClean="0"/>
              <a:t>Elle est liée à deux facteurs :</a:t>
            </a:r>
          </a:p>
          <a:p>
            <a:pPr marL="0" indent="0" algn="just" eaLnBrk="1" hangingPunct="1">
              <a:buFont typeface="Symbol" pitchFamily="18" charset="2"/>
              <a:buNone/>
            </a:pPr>
            <a:r>
              <a:rPr lang="fr-FR" b="1" smtClean="0"/>
              <a:t>=&gt; l’offre et de la demande de travail</a:t>
            </a:r>
          </a:p>
          <a:p>
            <a:pPr marL="0" indent="0" algn="just" eaLnBrk="1" hangingPunct="1">
              <a:buFont typeface="Symbol" pitchFamily="18" charset="2"/>
              <a:buNone/>
            </a:pPr>
            <a:r>
              <a:rPr lang="fr-FR" b="1" smtClean="0"/>
              <a:t>=&gt; Les prix des subsistances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Espace réservé du pied de page 4"/>
          <p:cNvSpPr>
            <a:spLocks noGrp="1"/>
          </p:cNvSpPr>
          <p:nvPr>
            <p:ph type="ftr" sz="quarter" idx="11"/>
          </p:nvPr>
        </p:nvSpPr>
        <p:spPr>
          <a:noFill/>
        </p:spPr>
        <p:txBody>
          <a:bodyPr/>
          <a:lstStyle/>
          <a:p>
            <a:r>
              <a:rPr lang="fr-FR" smtClean="0"/>
              <a:t>A. EL HIRI</a:t>
            </a:r>
          </a:p>
        </p:txBody>
      </p:sp>
      <p:sp>
        <p:nvSpPr>
          <p:cNvPr id="7270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72708" name="Rectangle 3"/>
          <p:cNvSpPr>
            <a:spLocks noGrp="1" noChangeArrowheads="1"/>
          </p:cNvSpPr>
          <p:nvPr>
            <p:ph type="body" idx="1"/>
          </p:nvPr>
        </p:nvSpPr>
        <p:spPr>
          <a:xfrm>
            <a:off x="323850" y="1600200"/>
            <a:ext cx="8362950" cy="4997450"/>
          </a:xfrm>
        </p:spPr>
        <p:txBody>
          <a:bodyPr/>
          <a:lstStyle/>
          <a:p>
            <a:pPr marL="0" indent="0" algn="just" eaLnBrk="1" hangingPunct="1"/>
            <a:r>
              <a:rPr lang="fr-FR" b="1" smtClean="0"/>
              <a:t>B- Les salaires </a:t>
            </a:r>
          </a:p>
          <a:p>
            <a:pPr marL="0" indent="0" algn="just" eaLnBrk="1" hangingPunct="1"/>
            <a:r>
              <a:rPr lang="fr-FR" b="1" smtClean="0"/>
              <a:t>2- L’évolution des salaires </a:t>
            </a:r>
          </a:p>
          <a:p>
            <a:pPr marL="0" indent="0" algn="just" eaLnBrk="1" hangingPunct="1"/>
            <a:r>
              <a:rPr lang="fr-FR" b="1" smtClean="0"/>
              <a:t>Il est à noter que a demande de travail dépend du rythme de l’accumulation &lt;= disponibilité des terres fertiles.</a:t>
            </a:r>
          </a:p>
          <a:p>
            <a:pPr marL="0" indent="0" algn="just" eaLnBrk="1" hangingPunct="1"/>
            <a:r>
              <a:rPr lang="fr-FR" b="1" smtClean="0"/>
              <a:t>Les terres fertiles sont limitées =&gt; baisse du rythme d’accumulation =&gt; baisse des salaires en terme réel (même s’ils augmentent en termes nominal)</a:t>
            </a:r>
          </a:p>
          <a:p>
            <a:pPr marL="0" indent="0" algn="just" eaLnBrk="1" hangingPunct="1">
              <a:buFontTx/>
              <a:buNone/>
            </a:pPr>
            <a:endParaRPr lang="fr-FR" b="1"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pied de page 4"/>
          <p:cNvSpPr>
            <a:spLocks noGrp="1"/>
          </p:cNvSpPr>
          <p:nvPr>
            <p:ph type="ftr" sz="quarter" idx="11"/>
          </p:nvPr>
        </p:nvSpPr>
        <p:spPr>
          <a:noFill/>
        </p:spPr>
        <p:txBody>
          <a:bodyPr/>
          <a:lstStyle/>
          <a:p>
            <a:r>
              <a:rPr lang="fr-FR" smtClean="0"/>
              <a:t>A. EL HIRI</a:t>
            </a:r>
          </a:p>
        </p:txBody>
      </p:sp>
      <p:sp>
        <p:nvSpPr>
          <p:cNvPr id="9219" name="Rectangle 2"/>
          <p:cNvSpPr>
            <a:spLocks noGrp="1" noChangeArrowheads="1"/>
          </p:cNvSpPr>
          <p:nvPr>
            <p:ph type="title"/>
          </p:nvPr>
        </p:nvSpPr>
        <p:spPr/>
        <p:txBody>
          <a:bodyPr/>
          <a:lstStyle/>
          <a:p>
            <a:pPr eaLnBrk="1" hangingPunct="1"/>
            <a:r>
              <a:rPr lang="fr-FR" sz="4000" smtClean="0"/>
              <a:t>La répartition </a:t>
            </a:r>
            <a:br>
              <a:rPr lang="fr-FR" sz="4000" smtClean="0"/>
            </a:br>
            <a:r>
              <a:rPr lang="fr-FR" sz="2800" b="1" i="1" smtClean="0"/>
              <a:t>Le Tableau Economique de F.Quesnay</a:t>
            </a:r>
          </a:p>
        </p:txBody>
      </p:sp>
      <p:sp>
        <p:nvSpPr>
          <p:cNvPr id="9220" name="Rectangle 3"/>
          <p:cNvSpPr>
            <a:spLocks noGrp="1" noChangeArrowheads="1"/>
          </p:cNvSpPr>
          <p:nvPr>
            <p:ph type="body" idx="1"/>
          </p:nvPr>
        </p:nvSpPr>
        <p:spPr>
          <a:xfrm>
            <a:off x="323850" y="1600200"/>
            <a:ext cx="8362950" cy="4997450"/>
          </a:xfrm>
        </p:spPr>
        <p:txBody>
          <a:bodyPr/>
          <a:lstStyle/>
          <a:p>
            <a:pPr marL="0" indent="0" algn="just" eaLnBrk="1" hangingPunct="1"/>
            <a:endParaRPr lang="fr-FR" sz="2800" u="sng" smtClean="0"/>
          </a:p>
          <a:p>
            <a:pPr marL="0" indent="0" algn="just" eaLnBrk="1" hangingPunct="1"/>
            <a:r>
              <a:rPr lang="fr-FR" sz="3600" b="1" i="1" u="sng" smtClean="0"/>
              <a:t>La classe des propriétaires fonciers</a:t>
            </a:r>
            <a:r>
              <a:rPr lang="fr-FR" sz="3600" b="1" i="1" smtClean="0"/>
              <a:t> appelée parfois classe souveraine, la classe des propriétaires terriens, comprend «le souverain, les possesseurs des terres et les décimateurs (ceux qui perçoivent la dîme, c’est-à-dire le clergé)».</a:t>
            </a:r>
            <a:r>
              <a:rPr lang="fr-FR" smtClean="0"/>
              <a:t>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Espace réservé du pied de page 4"/>
          <p:cNvSpPr>
            <a:spLocks noGrp="1"/>
          </p:cNvSpPr>
          <p:nvPr>
            <p:ph type="ftr" sz="quarter" idx="11"/>
          </p:nvPr>
        </p:nvSpPr>
        <p:spPr>
          <a:noFill/>
        </p:spPr>
        <p:txBody>
          <a:bodyPr/>
          <a:lstStyle/>
          <a:p>
            <a:r>
              <a:rPr lang="fr-FR" smtClean="0"/>
              <a:t>A. EL HIRI</a:t>
            </a:r>
          </a:p>
        </p:txBody>
      </p:sp>
      <p:sp>
        <p:nvSpPr>
          <p:cNvPr id="7373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73732" name="Rectangle 3"/>
          <p:cNvSpPr>
            <a:spLocks noGrp="1" noChangeArrowheads="1"/>
          </p:cNvSpPr>
          <p:nvPr>
            <p:ph type="body" idx="1"/>
          </p:nvPr>
        </p:nvSpPr>
        <p:spPr>
          <a:xfrm>
            <a:off x="323850" y="1600200"/>
            <a:ext cx="8362950" cy="4997450"/>
          </a:xfrm>
        </p:spPr>
        <p:txBody>
          <a:bodyPr/>
          <a:lstStyle/>
          <a:p>
            <a:pPr marL="0" indent="0" algn="just" eaLnBrk="1" hangingPunct="1">
              <a:lnSpc>
                <a:spcPct val="80000"/>
              </a:lnSpc>
            </a:pPr>
            <a:r>
              <a:rPr lang="fr-FR" sz="2800" b="1" smtClean="0"/>
              <a:t>B- Les salaires </a:t>
            </a:r>
          </a:p>
          <a:p>
            <a:pPr marL="0" indent="0" algn="just" eaLnBrk="1" hangingPunct="1">
              <a:lnSpc>
                <a:spcPct val="80000"/>
              </a:lnSpc>
            </a:pPr>
            <a:r>
              <a:rPr lang="fr-FR" sz="2800" b="1" smtClean="0"/>
              <a:t>2- L’évolution des salaires </a:t>
            </a:r>
          </a:p>
          <a:p>
            <a:pPr marL="0" indent="0" algn="just" eaLnBrk="1" hangingPunct="1">
              <a:lnSpc>
                <a:spcPct val="80000"/>
              </a:lnSpc>
            </a:pPr>
            <a:endParaRPr lang="fr-FR" sz="2800" b="1" smtClean="0"/>
          </a:p>
          <a:p>
            <a:pPr marL="0" indent="0" algn="just" eaLnBrk="1" hangingPunct="1">
              <a:lnSpc>
                <a:spcPct val="80000"/>
              </a:lnSpc>
            </a:pPr>
            <a:r>
              <a:rPr lang="fr-FR" sz="2800" b="1" smtClean="0"/>
              <a:t>D. Ricardo condamne énergiquement la loi sur les pauvres. </a:t>
            </a:r>
          </a:p>
          <a:p>
            <a:pPr marL="0" indent="0" algn="just" eaLnBrk="1" hangingPunct="1">
              <a:lnSpc>
                <a:spcPct val="80000"/>
              </a:lnSpc>
            </a:pPr>
            <a:r>
              <a:rPr lang="fr-FR" sz="2800" b="1" smtClean="0"/>
              <a:t>« ces lois, bien loin de répondre au vœu bienfaisant du législateur, qui ne voulait qu’améliorer la condition des pauvres, n’ont d’autre effet que d’empirer à la fois et celle du pauvre et celle du riche ; au lieu d’enrichir les pauvres, elles ne tendent qu’à appauvrir les riches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Espace réservé du pied de page 4"/>
          <p:cNvSpPr>
            <a:spLocks noGrp="1"/>
          </p:cNvSpPr>
          <p:nvPr>
            <p:ph type="ftr" sz="quarter" idx="11"/>
          </p:nvPr>
        </p:nvSpPr>
        <p:spPr>
          <a:noFill/>
        </p:spPr>
        <p:txBody>
          <a:bodyPr/>
          <a:lstStyle/>
          <a:p>
            <a:r>
              <a:rPr lang="fr-FR" smtClean="0"/>
              <a:t>A. EL HIRI</a:t>
            </a:r>
          </a:p>
        </p:txBody>
      </p:sp>
      <p:sp>
        <p:nvSpPr>
          <p:cNvPr id="7475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74756" name="Rectangle 3"/>
          <p:cNvSpPr>
            <a:spLocks noGrp="1" noChangeArrowheads="1"/>
          </p:cNvSpPr>
          <p:nvPr>
            <p:ph type="body" idx="1"/>
          </p:nvPr>
        </p:nvSpPr>
        <p:spPr>
          <a:xfrm>
            <a:off x="323850" y="1600200"/>
            <a:ext cx="8362950" cy="4997450"/>
          </a:xfrm>
        </p:spPr>
        <p:txBody>
          <a:bodyPr/>
          <a:lstStyle/>
          <a:p>
            <a:pPr marL="0" indent="0" eaLnBrk="1" hangingPunct="1">
              <a:lnSpc>
                <a:spcPct val="90000"/>
              </a:lnSpc>
            </a:pPr>
            <a:r>
              <a:rPr lang="fr-FR" b="1" smtClean="0"/>
              <a:t>C- Les profits</a:t>
            </a:r>
          </a:p>
          <a:p>
            <a:pPr marL="0" indent="0" algn="just" eaLnBrk="1" hangingPunct="1">
              <a:lnSpc>
                <a:spcPct val="90000"/>
              </a:lnSpc>
            </a:pPr>
            <a:endParaRPr lang="fr-FR" b="1" smtClean="0"/>
          </a:p>
          <a:p>
            <a:pPr marL="0" indent="0" algn="just" eaLnBrk="1" hangingPunct="1">
              <a:lnSpc>
                <a:spcPct val="90000"/>
              </a:lnSpc>
            </a:pPr>
            <a:r>
              <a:rPr lang="fr-FR" b="1" smtClean="0"/>
              <a:t>=&gt;Du fait de la concurrence, les taux de profit tendent à s’égaliser. </a:t>
            </a:r>
          </a:p>
          <a:p>
            <a:pPr marL="0" indent="0" algn="just" eaLnBrk="1" hangingPunct="1">
              <a:lnSpc>
                <a:spcPct val="90000"/>
              </a:lnSpc>
            </a:pPr>
            <a:r>
              <a:rPr lang="fr-FR" b="1" smtClean="0"/>
              <a:t>=&gt;La valeur des marchandises se partage entre salaires et profits </a:t>
            </a:r>
          </a:p>
          <a:p>
            <a:pPr marL="0" indent="0" algn="just" eaLnBrk="1" hangingPunct="1">
              <a:lnSpc>
                <a:spcPct val="90000"/>
              </a:lnSpc>
            </a:pPr>
            <a:r>
              <a:rPr lang="fr-FR" b="1" smtClean="0"/>
              <a:t>=&gt; La relation entre profits et salaires est inverse : l’augmentation des prix des subsistances fait hausser les salaires et  baisser les profits.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Espace réservé du pied de page 4"/>
          <p:cNvSpPr>
            <a:spLocks noGrp="1"/>
          </p:cNvSpPr>
          <p:nvPr>
            <p:ph type="ftr" sz="quarter" idx="11"/>
          </p:nvPr>
        </p:nvSpPr>
        <p:spPr>
          <a:noFill/>
        </p:spPr>
        <p:txBody>
          <a:bodyPr/>
          <a:lstStyle/>
          <a:p>
            <a:r>
              <a:rPr lang="fr-FR" smtClean="0"/>
              <a:t>A. EL HIRI</a:t>
            </a:r>
          </a:p>
        </p:txBody>
      </p:sp>
      <p:sp>
        <p:nvSpPr>
          <p:cNvPr id="7577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75780" name="Rectangle 3"/>
          <p:cNvSpPr>
            <a:spLocks noGrp="1" noChangeArrowheads="1"/>
          </p:cNvSpPr>
          <p:nvPr>
            <p:ph type="body" idx="1"/>
          </p:nvPr>
        </p:nvSpPr>
        <p:spPr>
          <a:xfrm>
            <a:off x="323850" y="1600200"/>
            <a:ext cx="8362950" cy="4997450"/>
          </a:xfrm>
        </p:spPr>
        <p:txBody>
          <a:bodyPr/>
          <a:lstStyle/>
          <a:p>
            <a:pPr marL="0" indent="0" eaLnBrk="1" hangingPunct="1">
              <a:lnSpc>
                <a:spcPct val="90000"/>
              </a:lnSpc>
            </a:pPr>
            <a:r>
              <a:rPr lang="fr-FR" sz="2400" b="1" smtClean="0"/>
              <a:t>C- Les profits</a:t>
            </a:r>
          </a:p>
          <a:p>
            <a:pPr marL="0" indent="0" algn="just" eaLnBrk="1" hangingPunct="1">
              <a:lnSpc>
                <a:spcPct val="90000"/>
              </a:lnSpc>
            </a:pPr>
            <a:r>
              <a:rPr lang="fr-FR" sz="2400" b="1" smtClean="0"/>
              <a:t>« </a:t>
            </a:r>
            <a:r>
              <a:rPr lang="fr-FR" sz="2400" b="1" i="1" smtClean="0"/>
              <a:t>Mon but a été de simplifier la question, c’est pourquoi je n’ai point tenu compte du renchérissement des choses nécessaires, autres que les subsistances, ce renchérissement, suite à l’augmentation dans la valeur des matières premières dont ces articles sont fabriqués, ferait encore baisser les profits et hausser davantage les salaires</a:t>
            </a:r>
            <a:r>
              <a:rPr lang="fr-FR" sz="2400" b="1" smtClean="0"/>
              <a:t> ».</a:t>
            </a:r>
          </a:p>
          <a:p>
            <a:pPr marL="0" indent="0" algn="just" eaLnBrk="1" hangingPunct="1">
              <a:lnSpc>
                <a:spcPct val="90000"/>
              </a:lnSpc>
            </a:pPr>
            <a:endParaRPr lang="fr-FR" sz="2400" b="1" smtClean="0"/>
          </a:p>
          <a:p>
            <a:pPr marL="0" indent="0" algn="just" eaLnBrk="1" hangingPunct="1">
              <a:lnSpc>
                <a:spcPct val="90000"/>
              </a:lnSpc>
            </a:pPr>
            <a:r>
              <a:rPr lang="fr-FR" sz="2400" b="1" smtClean="0"/>
              <a:t>« </a:t>
            </a:r>
            <a:r>
              <a:rPr lang="fr-FR" sz="2400" b="1" i="1" smtClean="0"/>
              <a:t>Les profits tendent naturellement à baisser, parce que, dans le progrès de la société et de la richesse, le surcroît de subsistances nécessaires exige un travail toujours croissant</a:t>
            </a:r>
            <a:r>
              <a:rPr lang="fr-FR" sz="2400" b="1" smtClean="0"/>
              <a:t> ».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Espace réservé du pied de page 4"/>
          <p:cNvSpPr>
            <a:spLocks noGrp="1"/>
          </p:cNvSpPr>
          <p:nvPr>
            <p:ph type="ftr" sz="quarter" idx="11"/>
          </p:nvPr>
        </p:nvSpPr>
        <p:spPr>
          <a:noFill/>
        </p:spPr>
        <p:txBody>
          <a:bodyPr/>
          <a:lstStyle/>
          <a:p>
            <a:r>
              <a:rPr lang="fr-FR" smtClean="0"/>
              <a:t>A. EL HIRI</a:t>
            </a:r>
          </a:p>
        </p:txBody>
      </p:sp>
      <p:sp>
        <p:nvSpPr>
          <p:cNvPr id="7680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76804" name="Rectangle 3"/>
          <p:cNvSpPr>
            <a:spLocks noGrp="1" noChangeArrowheads="1"/>
          </p:cNvSpPr>
          <p:nvPr>
            <p:ph type="body" idx="1"/>
          </p:nvPr>
        </p:nvSpPr>
        <p:spPr>
          <a:xfrm>
            <a:off x="323850" y="1600200"/>
            <a:ext cx="8362950" cy="4997450"/>
          </a:xfrm>
        </p:spPr>
        <p:txBody>
          <a:bodyPr/>
          <a:lstStyle/>
          <a:p>
            <a:pPr marL="0" indent="0" eaLnBrk="1" hangingPunct="1"/>
            <a:r>
              <a:rPr lang="fr-FR" b="1" smtClean="0"/>
              <a:t>C- Les profits</a:t>
            </a:r>
          </a:p>
          <a:p>
            <a:pPr marL="0" indent="0" algn="just" eaLnBrk="1" hangingPunct="1"/>
            <a:r>
              <a:rPr lang="fr-FR" b="1" smtClean="0"/>
              <a:t>La hausse des prix des subsistances : </a:t>
            </a:r>
          </a:p>
          <a:p>
            <a:pPr marL="0" indent="0" algn="just" eaLnBrk="1" hangingPunct="1"/>
            <a:r>
              <a:rPr lang="fr-FR" b="1" smtClean="0"/>
              <a:t>=&gt; ralentissement de l’accumulation </a:t>
            </a:r>
          </a:p>
          <a:p>
            <a:pPr marL="0" indent="0" algn="just" eaLnBrk="1" hangingPunct="1"/>
            <a:r>
              <a:rPr lang="fr-FR" b="1" smtClean="0"/>
              <a:t>=&gt; avènement de l’état stationnaire.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Espace réservé du pied de page 4"/>
          <p:cNvSpPr>
            <a:spLocks noGrp="1"/>
          </p:cNvSpPr>
          <p:nvPr>
            <p:ph type="ftr" sz="quarter" idx="11"/>
          </p:nvPr>
        </p:nvSpPr>
        <p:spPr>
          <a:noFill/>
        </p:spPr>
        <p:txBody>
          <a:bodyPr/>
          <a:lstStyle/>
          <a:p>
            <a:r>
              <a:rPr lang="fr-FR" smtClean="0"/>
              <a:t>A. EL HIRI</a:t>
            </a:r>
          </a:p>
        </p:txBody>
      </p:sp>
      <p:sp>
        <p:nvSpPr>
          <p:cNvPr id="7782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4000" b="1" i="1" smtClean="0"/>
              <a:t>L’école classique anglaise </a:t>
            </a:r>
            <a:r>
              <a:rPr lang="fr-FR" sz="4000" smtClean="0"/>
              <a:t> </a:t>
            </a:r>
            <a:r>
              <a:rPr lang="fr-FR" sz="2800" b="1" i="1" smtClean="0"/>
              <a:t/>
            </a:r>
            <a:br>
              <a:rPr lang="fr-FR" sz="2800" b="1" i="1" smtClean="0"/>
            </a:br>
            <a:r>
              <a:rPr lang="fr-FR" sz="2800" b="1" i="1" smtClean="0"/>
              <a:t> </a:t>
            </a:r>
            <a:r>
              <a:rPr lang="fr-FR" sz="1600" b="1" i="1" u="sng" smtClean="0"/>
              <a:t>David Ricardo </a:t>
            </a:r>
            <a:endParaRPr lang="fr-FR" sz="700" b="1" i="1" u="sng" smtClean="0"/>
          </a:p>
        </p:txBody>
      </p:sp>
      <p:sp>
        <p:nvSpPr>
          <p:cNvPr id="77828" name="Rectangle 3"/>
          <p:cNvSpPr>
            <a:spLocks noGrp="1" noChangeArrowheads="1"/>
          </p:cNvSpPr>
          <p:nvPr>
            <p:ph type="body" idx="1"/>
          </p:nvPr>
        </p:nvSpPr>
        <p:spPr>
          <a:xfrm>
            <a:off x="323850" y="1600200"/>
            <a:ext cx="8362950" cy="4997450"/>
          </a:xfrm>
        </p:spPr>
        <p:txBody>
          <a:bodyPr/>
          <a:lstStyle/>
          <a:p>
            <a:pPr marL="0" indent="0" eaLnBrk="1" hangingPunct="1"/>
            <a:r>
              <a:rPr lang="fr-FR" b="1" smtClean="0"/>
              <a:t>C- Les profits</a:t>
            </a:r>
          </a:p>
          <a:p>
            <a:pPr marL="0" indent="0" algn="just" eaLnBrk="1" hangingPunct="1"/>
            <a:r>
              <a:rPr lang="fr-FR" b="1" smtClean="0"/>
              <a:t>Ricardo situe donc l’entrave à l’accumulation en dehors du système capitaliste.</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Espace réservé du pied de page 4"/>
          <p:cNvSpPr>
            <a:spLocks noGrp="1"/>
          </p:cNvSpPr>
          <p:nvPr>
            <p:ph type="ftr" sz="quarter" idx="11"/>
          </p:nvPr>
        </p:nvSpPr>
        <p:spPr>
          <a:noFill/>
        </p:spPr>
        <p:txBody>
          <a:bodyPr/>
          <a:lstStyle/>
          <a:p>
            <a:r>
              <a:rPr lang="fr-FR" smtClean="0"/>
              <a:t>A. EL HIRI</a:t>
            </a:r>
          </a:p>
        </p:txBody>
      </p:sp>
      <p:sp>
        <p:nvSpPr>
          <p:cNvPr id="7885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 18-03-2009</a:t>
            </a:r>
            <a:r>
              <a:rPr lang="fr-FR" smtClean="0"/>
              <a:t> </a:t>
            </a:r>
            <a:r>
              <a:rPr lang="fr-FR" sz="4000" b="1" i="1" smtClean="0"/>
              <a:t> </a:t>
            </a:r>
            <a:r>
              <a:rPr lang="fr-FR" sz="4000" smtClean="0"/>
              <a:t> </a:t>
            </a:r>
            <a:r>
              <a:rPr lang="fr-FR" sz="2800" b="1" i="1" smtClean="0"/>
              <a:t/>
            </a:r>
            <a:br>
              <a:rPr lang="fr-FR" sz="2800" b="1" i="1" smtClean="0"/>
            </a:br>
            <a:endParaRPr lang="fr-FR" sz="1600" b="1" i="1" u="sng" smtClean="0"/>
          </a:p>
        </p:txBody>
      </p:sp>
      <p:sp>
        <p:nvSpPr>
          <p:cNvPr id="78852" name="Rectangle 3"/>
          <p:cNvSpPr>
            <a:spLocks noGrp="1" noChangeArrowheads="1"/>
          </p:cNvSpPr>
          <p:nvPr>
            <p:ph type="body" idx="1"/>
          </p:nvPr>
        </p:nvSpPr>
        <p:spPr>
          <a:xfrm>
            <a:off x="323850" y="1600200"/>
            <a:ext cx="8362950" cy="4997450"/>
          </a:xfrm>
        </p:spPr>
        <p:txBody>
          <a:bodyPr/>
          <a:lstStyle/>
          <a:p>
            <a:pPr marL="0" indent="0" algn="just" eaLnBrk="1" hangingPunct="1"/>
            <a:r>
              <a:rPr lang="fr-FR" b="1" smtClean="0"/>
              <a:t>=&gt;s’est construite en réaction à l’analyse marxiste. </a:t>
            </a:r>
          </a:p>
          <a:p>
            <a:pPr marL="0" indent="0" algn="just" eaLnBrk="1" hangingPunct="1"/>
            <a:r>
              <a:rPr lang="fr-FR" b="1" smtClean="0"/>
              <a:t>=&gt; émerge de la théorie générale de la valeur élaborée à partir de 1870 par l’école de vienne.</a:t>
            </a:r>
          </a:p>
          <a:p>
            <a:pPr marL="0" indent="0" algn="just" eaLnBrk="1" hangingPunct="1"/>
            <a:r>
              <a:rPr lang="fr-FR" b="1" smtClean="0"/>
              <a:t>=&gt; La théorie marginaliste de la répartition est dénommée théorie de la productivité marginale</a:t>
            </a:r>
            <a:r>
              <a:rPr lang="fr-FR" smtClean="0"/>
              <a:t> </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Espace réservé du pied de page 4"/>
          <p:cNvSpPr>
            <a:spLocks noGrp="1"/>
          </p:cNvSpPr>
          <p:nvPr>
            <p:ph type="ftr" sz="quarter" idx="11"/>
          </p:nvPr>
        </p:nvSpPr>
        <p:spPr>
          <a:noFill/>
        </p:spPr>
        <p:txBody>
          <a:bodyPr/>
          <a:lstStyle/>
          <a:p>
            <a:r>
              <a:rPr lang="fr-FR" smtClean="0"/>
              <a:t>A. EL HIRI</a:t>
            </a:r>
          </a:p>
        </p:txBody>
      </p:sp>
      <p:sp>
        <p:nvSpPr>
          <p:cNvPr id="7987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79876" name="Rectangle 3"/>
          <p:cNvSpPr>
            <a:spLocks noGrp="1" noChangeArrowheads="1"/>
          </p:cNvSpPr>
          <p:nvPr>
            <p:ph type="body" idx="1"/>
          </p:nvPr>
        </p:nvSpPr>
        <p:spPr>
          <a:xfrm>
            <a:off x="323850" y="1600200"/>
            <a:ext cx="8362950" cy="4997450"/>
          </a:xfrm>
        </p:spPr>
        <p:txBody>
          <a:bodyPr/>
          <a:lstStyle/>
          <a:p>
            <a:pPr marL="0" indent="0" algn="just" eaLnBrk="1" hangingPunct="1"/>
            <a:r>
              <a:rPr lang="fr-FR" smtClean="0"/>
              <a:t>Deux grands principes : la productivité marginale et l’imputation</a:t>
            </a:r>
          </a:p>
          <a:p>
            <a:pPr marL="0" indent="0" algn="just" eaLnBrk="1" hangingPunct="1"/>
            <a:r>
              <a:rPr lang="fr-FR" sz="2400" b="1" u="sng" smtClean="0"/>
              <a:t>A- La productivité marginale</a:t>
            </a:r>
          </a:p>
          <a:p>
            <a:pPr marL="0" indent="0" algn="just" eaLnBrk="1" hangingPunct="1"/>
            <a:r>
              <a:rPr lang="fr-FR" u="sng" smtClean="0"/>
              <a:t> </a:t>
            </a:r>
            <a:r>
              <a:rPr lang="fr-FR" smtClean="0"/>
              <a:t>C’est la contribution à la production totale d’une unité supplémentaire d’un facteur de production : travail et capital</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Espace réservé du pied de page 4"/>
          <p:cNvSpPr>
            <a:spLocks noGrp="1"/>
          </p:cNvSpPr>
          <p:nvPr>
            <p:ph type="ftr" sz="quarter" idx="11"/>
          </p:nvPr>
        </p:nvSpPr>
        <p:spPr>
          <a:noFill/>
        </p:spPr>
        <p:txBody>
          <a:bodyPr/>
          <a:lstStyle/>
          <a:p>
            <a:r>
              <a:rPr lang="fr-FR" smtClean="0"/>
              <a:t>A. EL HIRI</a:t>
            </a:r>
          </a:p>
        </p:txBody>
      </p:sp>
      <p:sp>
        <p:nvSpPr>
          <p:cNvPr id="8089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80900"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B- Le principe d’imputation</a:t>
            </a:r>
          </a:p>
          <a:p>
            <a:pPr marL="0" indent="0" algn="just" eaLnBrk="1" hangingPunct="1"/>
            <a:r>
              <a:rPr lang="fr-FR" u="sng" smtClean="0"/>
              <a:t> </a:t>
            </a:r>
            <a:r>
              <a:rPr lang="fr-FR" smtClean="0"/>
              <a:t>La notion d’imputation peut être ramenée à la question suivante :</a:t>
            </a:r>
            <a:r>
              <a:rPr lang="fr-FR" u="sng" smtClean="0"/>
              <a:t> </a:t>
            </a:r>
          </a:p>
          <a:p>
            <a:pPr marL="0" indent="0" algn="just" eaLnBrk="1" hangingPunct="1"/>
            <a:r>
              <a:rPr lang="fr-FR" smtClean="0"/>
              <a:t>Quelle est sur un produit total obtenu par l’utilisation de plusieurs facteurs la part imputable à chacun d’eux ? Comment déterminer la productivité propre de chacun ? </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Espace réservé du pied de page 4"/>
          <p:cNvSpPr>
            <a:spLocks noGrp="1"/>
          </p:cNvSpPr>
          <p:nvPr>
            <p:ph type="ftr" sz="quarter" idx="11"/>
          </p:nvPr>
        </p:nvSpPr>
        <p:spPr>
          <a:noFill/>
        </p:spPr>
        <p:txBody>
          <a:bodyPr/>
          <a:lstStyle/>
          <a:p>
            <a:r>
              <a:rPr lang="fr-FR" smtClean="0"/>
              <a:t>A. EL HIRI</a:t>
            </a:r>
          </a:p>
        </p:txBody>
      </p:sp>
      <p:sp>
        <p:nvSpPr>
          <p:cNvPr id="8192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81924"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B- Le principe d’imputation</a:t>
            </a:r>
          </a:p>
          <a:p>
            <a:pPr marL="0" indent="0" algn="just" eaLnBrk="1" hangingPunct="1"/>
            <a:r>
              <a:rPr lang="fr-FR" sz="2400" smtClean="0"/>
              <a:t>Plusieurs réponses :</a:t>
            </a:r>
          </a:p>
          <a:p>
            <a:pPr marL="0" indent="0" algn="just" eaLnBrk="1" hangingPunct="1"/>
            <a:r>
              <a:rPr lang="fr-FR" u="sng" smtClean="0"/>
              <a:t> 1- La réponse de C.Menger :</a:t>
            </a:r>
          </a:p>
          <a:p>
            <a:pPr marL="0" indent="0" algn="just" eaLnBrk="1" hangingPunct="1"/>
            <a:r>
              <a:rPr lang="fr-FR" b="1" u="sng" smtClean="0"/>
              <a:t>Situation</a:t>
            </a:r>
            <a:r>
              <a:rPr lang="fr-FR" smtClean="0"/>
              <a:t> : dans le cadre d’une production on enlève un facteur (un cheval est enlevé d’un domaine par exemple). </a:t>
            </a:r>
          </a:p>
          <a:p>
            <a:pPr marL="0" indent="0" algn="just" eaLnBrk="1" hangingPunct="1"/>
            <a:r>
              <a:rPr lang="fr-FR" b="1" u="sng" smtClean="0"/>
              <a:t>Résultat</a:t>
            </a:r>
            <a:r>
              <a:rPr lang="fr-FR" smtClean="0"/>
              <a:t> : une diminution du produit total.</a:t>
            </a:r>
          </a:p>
          <a:p>
            <a:pPr marL="0" indent="0" algn="just" eaLnBrk="1" hangingPunct="1"/>
            <a:r>
              <a:rPr lang="fr-FR" b="1" u="sng" smtClean="0"/>
              <a:t>Imputation</a:t>
            </a:r>
            <a:r>
              <a:rPr lang="fr-FR" smtClean="0"/>
              <a:t> :  Le montant de cette diminution indique la contribution du facteur considéré.</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Espace réservé du pied de page 4"/>
          <p:cNvSpPr>
            <a:spLocks noGrp="1"/>
          </p:cNvSpPr>
          <p:nvPr>
            <p:ph type="ftr" sz="quarter" idx="11"/>
          </p:nvPr>
        </p:nvSpPr>
        <p:spPr>
          <a:noFill/>
        </p:spPr>
        <p:txBody>
          <a:bodyPr/>
          <a:lstStyle/>
          <a:p>
            <a:r>
              <a:rPr lang="fr-FR" smtClean="0"/>
              <a:t>A. EL HIRI</a:t>
            </a:r>
          </a:p>
        </p:txBody>
      </p:sp>
      <p:sp>
        <p:nvSpPr>
          <p:cNvPr id="8294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82948"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B- Le principe d’imputation</a:t>
            </a:r>
          </a:p>
          <a:p>
            <a:pPr marL="0" indent="0" algn="just" eaLnBrk="1" hangingPunct="1"/>
            <a:r>
              <a:rPr lang="fr-FR" u="sng" smtClean="0"/>
              <a:t> 2- La réponse de Von Wieser</a:t>
            </a:r>
            <a:r>
              <a:rPr lang="fr-FR" smtClean="0"/>
              <a:t> :</a:t>
            </a:r>
          </a:p>
          <a:p>
            <a:pPr marL="0" indent="0" algn="just" eaLnBrk="1" hangingPunct="1"/>
            <a:r>
              <a:rPr lang="fr-FR" u="sng" smtClean="0"/>
              <a:t>Critique de la méthode de C.Menger</a:t>
            </a:r>
            <a:r>
              <a:rPr lang="fr-FR" smtClean="0"/>
              <a:t> : il vaut mieux connaître la coopération qu’apporte le facteur en mesurant le rôle positif du facteur en calculant sa « contribution productive ».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u pied de page 4"/>
          <p:cNvSpPr>
            <a:spLocks noGrp="1"/>
          </p:cNvSpPr>
          <p:nvPr>
            <p:ph type="ftr" sz="quarter" idx="11"/>
          </p:nvPr>
        </p:nvSpPr>
        <p:spPr>
          <a:noFill/>
        </p:spPr>
        <p:txBody>
          <a:bodyPr/>
          <a:lstStyle/>
          <a:p>
            <a:r>
              <a:rPr lang="fr-FR" smtClean="0"/>
              <a:t>A. EL HIRI</a:t>
            </a:r>
          </a:p>
        </p:txBody>
      </p:sp>
      <p:sp>
        <p:nvSpPr>
          <p:cNvPr id="10243" name="Rectangle 2"/>
          <p:cNvSpPr>
            <a:spLocks noGrp="1" noChangeArrowheads="1"/>
          </p:cNvSpPr>
          <p:nvPr>
            <p:ph type="title"/>
          </p:nvPr>
        </p:nvSpPr>
        <p:spPr/>
        <p:txBody>
          <a:bodyPr/>
          <a:lstStyle/>
          <a:p>
            <a:pPr eaLnBrk="1" hangingPunct="1"/>
            <a:r>
              <a:rPr lang="fr-FR" sz="4000" smtClean="0"/>
              <a:t>La répartition </a:t>
            </a:r>
            <a:br>
              <a:rPr lang="fr-FR" sz="4000" smtClean="0"/>
            </a:br>
            <a:r>
              <a:rPr lang="fr-FR" sz="2800" b="1" i="1" smtClean="0"/>
              <a:t>Le Tableau Economique de F.Quesnay</a:t>
            </a:r>
          </a:p>
        </p:txBody>
      </p:sp>
      <p:sp>
        <p:nvSpPr>
          <p:cNvPr id="10244" name="Rectangle 3"/>
          <p:cNvSpPr>
            <a:spLocks noGrp="1" noChangeArrowheads="1"/>
          </p:cNvSpPr>
          <p:nvPr>
            <p:ph type="body" idx="1"/>
          </p:nvPr>
        </p:nvSpPr>
        <p:spPr>
          <a:xfrm>
            <a:off x="323850" y="1600200"/>
            <a:ext cx="8362950" cy="4997450"/>
          </a:xfrm>
        </p:spPr>
        <p:txBody>
          <a:bodyPr/>
          <a:lstStyle/>
          <a:p>
            <a:pPr marL="0" indent="0" algn="just" eaLnBrk="1" hangingPunct="1"/>
            <a:endParaRPr lang="fr-FR" u="sng" smtClean="0"/>
          </a:p>
          <a:p>
            <a:pPr marL="0" indent="0" algn="just" eaLnBrk="1" hangingPunct="1"/>
            <a:r>
              <a:rPr lang="fr-FR" sz="4400" b="1" i="1" smtClean="0"/>
              <a:t>Cette classe fait mettre en valeur ses terres par les laboureurs (les fermiers) et perçoit en échange un revenu annuel : </a:t>
            </a:r>
            <a:r>
              <a:rPr lang="fr-FR" sz="4400" b="1" i="1" u="sng" smtClean="0"/>
              <a:t>le produit net</a:t>
            </a:r>
            <a:r>
              <a:rPr lang="fr-FR" sz="4400" b="1" i="1" smtClean="0"/>
              <a:t>.</a:t>
            </a:r>
          </a:p>
          <a:p>
            <a:pPr marL="0" indent="0" eaLnBrk="1" hangingPunct="1">
              <a:buFontTx/>
              <a:buNone/>
            </a:pPr>
            <a:endParaRPr lang="fr-FR" sz="4400" b="1" i="1"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Espace réservé du pied de page 4"/>
          <p:cNvSpPr>
            <a:spLocks noGrp="1"/>
          </p:cNvSpPr>
          <p:nvPr>
            <p:ph type="ftr" sz="quarter" idx="11"/>
          </p:nvPr>
        </p:nvSpPr>
        <p:spPr>
          <a:noFill/>
        </p:spPr>
        <p:txBody>
          <a:bodyPr/>
          <a:lstStyle/>
          <a:p>
            <a:r>
              <a:rPr lang="fr-FR" smtClean="0"/>
              <a:t>A. EL HIRI</a:t>
            </a:r>
          </a:p>
        </p:txBody>
      </p:sp>
      <p:sp>
        <p:nvSpPr>
          <p:cNvPr id="8397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83972"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B- Le principe d’imputation</a:t>
            </a:r>
          </a:p>
          <a:p>
            <a:pPr marL="0" indent="0" algn="just" eaLnBrk="1" hangingPunct="1"/>
            <a:r>
              <a:rPr lang="fr-FR" smtClean="0"/>
              <a:t> 2- La réponse de Von Wieser :</a:t>
            </a:r>
          </a:p>
          <a:p>
            <a:pPr marL="0" indent="0" algn="just" eaLnBrk="1" hangingPunct="1"/>
            <a:r>
              <a:rPr lang="fr-FR" u="sng" smtClean="0"/>
              <a:t>Suggestion : </a:t>
            </a:r>
            <a:r>
              <a:rPr lang="fr-FR" smtClean="0"/>
              <a:t>utiliser un système d’équations simultanées exprimant des formes de production où les facteurs seraient employés en proportions différentes.</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Espace réservé du pied de page 4"/>
          <p:cNvSpPr>
            <a:spLocks noGrp="1"/>
          </p:cNvSpPr>
          <p:nvPr>
            <p:ph type="ftr" sz="quarter" idx="11"/>
          </p:nvPr>
        </p:nvSpPr>
        <p:spPr>
          <a:noFill/>
        </p:spPr>
        <p:txBody>
          <a:bodyPr/>
          <a:lstStyle/>
          <a:p>
            <a:r>
              <a:rPr lang="fr-FR" smtClean="0"/>
              <a:t>A. EL HIRI</a:t>
            </a:r>
          </a:p>
        </p:txBody>
      </p:sp>
      <p:sp>
        <p:nvSpPr>
          <p:cNvPr id="8499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84996"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B- Le principe d’imputation</a:t>
            </a:r>
          </a:p>
          <a:p>
            <a:pPr marL="0" indent="0" algn="just" eaLnBrk="1" hangingPunct="1"/>
            <a:r>
              <a:rPr lang="fr-FR" u="sng" smtClean="0"/>
              <a:t>3- La réponse de John Bates Clark :</a:t>
            </a:r>
          </a:p>
          <a:p>
            <a:pPr marL="0" indent="0" algn="just" eaLnBrk="1" hangingPunct="1"/>
            <a:r>
              <a:rPr lang="fr-FR" smtClean="0"/>
              <a:t>Il  égalise la productivité de chaque unité du facteur à l’addition faite au produit quand on utilise une unité supplémentaire de ce facteur.</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Espace réservé du pied de page 4"/>
          <p:cNvSpPr>
            <a:spLocks noGrp="1"/>
          </p:cNvSpPr>
          <p:nvPr>
            <p:ph type="ftr" sz="quarter" idx="11"/>
          </p:nvPr>
        </p:nvSpPr>
        <p:spPr>
          <a:noFill/>
        </p:spPr>
        <p:txBody>
          <a:bodyPr/>
          <a:lstStyle/>
          <a:p>
            <a:r>
              <a:rPr lang="fr-FR" smtClean="0"/>
              <a:t>A. EL HIRI</a:t>
            </a:r>
          </a:p>
        </p:txBody>
      </p:sp>
      <p:sp>
        <p:nvSpPr>
          <p:cNvPr id="8601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86020"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B- Le principe d’imputation</a:t>
            </a:r>
          </a:p>
          <a:p>
            <a:pPr marL="0" indent="0" algn="just" eaLnBrk="1" hangingPunct="1"/>
            <a:r>
              <a:rPr lang="fr-FR" u="sng" smtClean="0"/>
              <a:t>4- La réponse de Hans Mayer</a:t>
            </a:r>
            <a:r>
              <a:rPr lang="fr-FR" smtClean="0"/>
              <a:t> </a:t>
            </a:r>
          </a:p>
          <a:p>
            <a:pPr marL="0" indent="0" algn="just" eaLnBrk="1" hangingPunct="1"/>
            <a:r>
              <a:rPr lang="fr-FR" smtClean="0"/>
              <a:t>Le sujet économique, qui dispose de facteurs de production, recherche d’abord la combinaison optimale de ces facteurs</a:t>
            </a:r>
          </a:p>
          <a:p>
            <a:pPr marL="0" indent="0" algn="just" eaLnBrk="1" hangingPunct="1"/>
            <a:r>
              <a:rPr lang="fr-FR" smtClean="0"/>
              <a:t> Hans Mayer indique « les rapports entre l’efficacité des facteurs dans leur emploi marginal ».</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Espace réservé du pied de page 4"/>
          <p:cNvSpPr>
            <a:spLocks noGrp="1"/>
          </p:cNvSpPr>
          <p:nvPr>
            <p:ph type="ftr" sz="quarter" idx="11"/>
          </p:nvPr>
        </p:nvSpPr>
        <p:spPr>
          <a:noFill/>
        </p:spPr>
        <p:txBody>
          <a:bodyPr/>
          <a:lstStyle/>
          <a:p>
            <a:r>
              <a:rPr lang="fr-FR" smtClean="0"/>
              <a:t>A. EL HIRI</a:t>
            </a:r>
          </a:p>
        </p:txBody>
      </p:sp>
      <p:sp>
        <p:nvSpPr>
          <p:cNvPr id="8704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87044"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B- Le principe d’imputation</a:t>
            </a:r>
          </a:p>
          <a:p>
            <a:pPr marL="0" indent="0" algn="just" eaLnBrk="1" hangingPunct="1"/>
            <a:r>
              <a:rPr lang="fr-FR" u="sng" smtClean="0"/>
              <a:t>4- La réponse de Hans Mayer</a:t>
            </a:r>
            <a:r>
              <a:rPr lang="fr-FR" smtClean="0"/>
              <a:t> </a:t>
            </a:r>
          </a:p>
          <a:p>
            <a:pPr marL="0" indent="0" algn="just" eaLnBrk="1" hangingPunct="1"/>
            <a:r>
              <a:rPr lang="fr-FR" smtClean="0"/>
              <a:t>J.B Clark, contrairement à Hans Mayer imputait à l’unité supplémentaire du facteur tout le produit marginal, abstraction de la contribution des autres facteurs. </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Espace réservé du pied de page 4"/>
          <p:cNvSpPr>
            <a:spLocks noGrp="1"/>
          </p:cNvSpPr>
          <p:nvPr>
            <p:ph type="ftr" sz="quarter" idx="11"/>
          </p:nvPr>
        </p:nvSpPr>
        <p:spPr>
          <a:noFill/>
        </p:spPr>
        <p:txBody>
          <a:bodyPr/>
          <a:lstStyle/>
          <a:p>
            <a:r>
              <a:rPr lang="fr-FR" smtClean="0"/>
              <a:t>A. EL HIRI</a:t>
            </a:r>
          </a:p>
        </p:txBody>
      </p:sp>
      <p:sp>
        <p:nvSpPr>
          <p:cNvPr id="8806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88068"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B- Le principe d’imputation</a:t>
            </a:r>
          </a:p>
          <a:p>
            <a:pPr marL="0" indent="0" algn="just" eaLnBrk="1" hangingPunct="1"/>
            <a:r>
              <a:rPr lang="fr-FR" b="1" u="sng" smtClean="0"/>
              <a:t>Conclusion</a:t>
            </a:r>
          </a:p>
          <a:p>
            <a:pPr marL="0" indent="0" algn="just" eaLnBrk="1" hangingPunct="1"/>
            <a:r>
              <a:rPr lang="fr-FR" smtClean="0">
                <a:sym typeface="Wingdings" pitchFamily="2" charset="2"/>
              </a:rPr>
              <a:t></a:t>
            </a:r>
            <a:r>
              <a:rPr lang="fr-FR" smtClean="0"/>
              <a:t> L’imputation est un principe d’explication, qui permet de passer de la notion de produit en valeur d’une combinaison productive à la notion de produit en valeur d’un facteur. </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Espace réservé du pied de page 4"/>
          <p:cNvSpPr>
            <a:spLocks noGrp="1"/>
          </p:cNvSpPr>
          <p:nvPr>
            <p:ph type="ftr" sz="quarter" idx="11"/>
          </p:nvPr>
        </p:nvSpPr>
        <p:spPr>
          <a:noFill/>
        </p:spPr>
        <p:txBody>
          <a:bodyPr/>
          <a:lstStyle/>
          <a:p>
            <a:r>
              <a:rPr lang="fr-FR" smtClean="0"/>
              <a:t>A. EL HIRI</a:t>
            </a:r>
          </a:p>
        </p:txBody>
      </p:sp>
      <p:sp>
        <p:nvSpPr>
          <p:cNvPr id="8909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89092"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B- Le principe d’imputation</a:t>
            </a:r>
          </a:p>
          <a:p>
            <a:pPr marL="0" indent="0" algn="just" eaLnBrk="1" hangingPunct="1"/>
            <a:r>
              <a:rPr lang="fr-FR" b="1" u="sng" smtClean="0"/>
              <a:t>Conclusion</a:t>
            </a:r>
          </a:p>
          <a:p>
            <a:pPr marL="0" indent="0" algn="just" eaLnBrk="1" hangingPunct="1"/>
            <a:r>
              <a:rPr lang="fr-FR" smtClean="0">
                <a:sym typeface="Wingdings" pitchFamily="2" charset="2"/>
              </a:rPr>
              <a:t></a:t>
            </a:r>
            <a:r>
              <a:rPr lang="fr-FR" smtClean="0"/>
              <a:t>L’imputation est un « événement réel », qui exprime soit l’acte par lequel l’entrepreneur calcule l’emploi d’un facteur de production sur la base de ses prévisions, soit l’attribution par le marché d’une valeur objective d’échange aux facteurs de production.</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Espace réservé du pied de page 4"/>
          <p:cNvSpPr>
            <a:spLocks noGrp="1"/>
          </p:cNvSpPr>
          <p:nvPr>
            <p:ph type="ftr" sz="quarter" idx="11"/>
          </p:nvPr>
        </p:nvSpPr>
        <p:spPr>
          <a:noFill/>
        </p:spPr>
        <p:txBody>
          <a:bodyPr/>
          <a:lstStyle/>
          <a:p>
            <a:r>
              <a:rPr lang="fr-FR" smtClean="0"/>
              <a:t>A. EL HIRI</a:t>
            </a:r>
          </a:p>
        </p:txBody>
      </p:sp>
      <p:sp>
        <p:nvSpPr>
          <p:cNvPr id="9011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90116"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C- des principes de productivité et d’imputation à la répartition </a:t>
            </a:r>
          </a:p>
          <a:p>
            <a:pPr marL="0" indent="0" algn="just" eaLnBrk="1" hangingPunct="1"/>
            <a:r>
              <a:rPr lang="fr-FR" smtClean="0">
                <a:solidFill>
                  <a:srgbClr val="0033CC"/>
                </a:solidFill>
              </a:rPr>
              <a:t>En matière de demande</a:t>
            </a:r>
            <a:r>
              <a:rPr lang="fr-FR" smtClean="0"/>
              <a:t> :</a:t>
            </a:r>
          </a:p>
          <a:p>
            <a:pPr marL="0" indent="0" algn="just" eaLnBrk="1" hangingPunct="1"/>
            <a:r>
              <a:rPr lang="fr-FR" smtClean="0"/>
              <a:t>En concurrence pure et parfaite, les entreprises tendent à combiner les facteurs de production jusqu’au point où la productivité en valeur de la combinaison marginale de facteurs est égale à la somme des rémunérations attribuables à chaque unité marginale de facteurs.</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Espace réservé du pied de page 4"/>
          <p:cNvSpPr>
            <a:spLocks noGrp="1"/>
          </p:cNvSpPr>
          <p:nvPr>
            <p:ph type="ftr" sz="quarter" idx="11"/>
          </p:nvPr>
        </p:nvSpPr>
        <p:spPr>
          <a:noFill/>
        </p:spPr>
        <p:txBody>
          <a:bodyPr/>
          <a:lstStyle/>
          <a:p>
            <a:r>
              <a:rPr lang="fr-FR" smtClean="0"/>
              <a:t>A. EL HIRI</a:t>
            </a:r>
          </a:p>
        </p:txBody>
      </p:sp>
      <p:sp>
        <p:nvSpPr>
          <p:cNvPr id="9113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91140"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C- des principes de productivité et d’imputation à la répartition </a:t>
            </a:r>
          </a:p>
          <a:p>
            <a:pPr marL="0" indent="0" algn="just" eaLnBrk="1" hangingPunct="1"/>
            <a:r>
              <a:rPr lang="fr-FR" smtClean="0"/>
              <a:t>Nous aurons alors :</a:t>
            </a:r>
          </a:p>
          <a:p>
            <a:pPr marL="0" indent="0" algn="just" eaLnBrk="1" hangingPunct="1"/>
            <a:r>
              <a:rPr lang="fr-FR" smtClean="0"/>
              <a:t>Prix = coût marginal = somme des rémunérations de facteurs marginaux = somme des productivités marginales en valeur.</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Espace réservé du pied de page 4"/>
          <p:cNvSpPr>
            <a:spLocks noGrp="1"/>
          </p:cNvSpPr>
          <p:nvPr>
            <p:ph type="ftr" sz="quarter" idx="11"/>
          </p:nvPr>
        </p:nvSpPr>
        <p:spPr>
          <a:noFill/>
        </p:spPr>
        <p:txBody>
          <a:bodyPr/>
          <a:lstStyle/>
          <a:p>
            <a:r>
              <a:rPr lang="fr-FR" smtClean="0"/>
              <a:t>A. EL HIRI</a:t>
            </a:r>
          </a:p>
        </p:txBody>
      </p:sp>
      <p:sp>
        <p:nvSpPr>
          <p:cNvPr id="9216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92164"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C- des principes de productivité et d’imputation à la répartition </a:t>
            </a:r>
          </a:p>
          <a:p>
            <a:pPr marL="0" indent="0" algn="just" eaLnBrk="1" hangingPunct="1"/>
            <a:r>
              <a:rPr lang="fr-FR" smtClean="0"/>
              <a:t>En concurrence parfaite, la rémunération d’un facteur de production est déterminée par la productivité de l’unité marginale du facteur, c'est-à-dire l’unité la moins productive.</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Espace réservé du pied de page 4"/>
          <p:cNvSpPr>
            <a:spLocks noGrp="1"/>
          </p:cNvSpPr>
          <p:nvPr>
            <p:ph type="ftr" sz="quarter" idx="11"/>
          </p:nvPr>
        </p:nvSpPr>
        <p:spPr>
          <a:noFill/>
        </p:spPr>
        <p:txBody>
          <a:bodyPr/>
          <a:lstStyle/>
          <a:p>
            <a:r>
              <a:rPr lang="fr-FR" smtClean="0"/>
              <a:t>A. EL HIRI</a:t>
            </a:r>
          </a:p>
        </p:txBody>
      </p:sp>
      <p:sp>
        <p:nvSpPr>
          <p:cNvPr id="9318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93188"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C- des principes de productivité et d’imputation à la répartition </a:t>
            </a:r>
          </a:p>
          <a:p>
            <a:pPr marL="0" indent="0" algn="just" eaLnBrk="1" hangingPunct="1"/>
            <a:r>
              <a:rPr lang="fr-FR" smtClean="0">
                <a:solidFill>
                  <a:srgbClr val="0033CC"/>
                </a:solidFill>
              </a:rPr>
              <a:t>En matière d’offre:</a:t>
            </a:r>
          </a:p>
          <a:p>
            <a:pPr marL="0" indent="0" algn="just" eaLnBrk="1" hangingPunct="1"/>
            <a:r>
              <a:rPr lang="fr-FR" smtClean="0"/>
              <a:t>L’offre s’effectue jusqu’au moment où la désutilité marginale encourue par l’affectation d’une unité de facteur à un emploi s’est plus compensée par la rémunération touchée par ce facteur.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pied de page 4"/>
          <p:cNvSpPr>
            <a:spLocks noGrp="1"/>
          </p:cNvSpPr>
          <p:nvPr>
            <p:ph type="ftr" sz="quarter" idx="11"/>
          </p:nvPr>
        </p:nvSpPr>
        <p:spPr>
          <a:noFill/>
        </p:spPr>
        <p:txBody>
          <a:bodyPr/>
          <a:lstStyle/>
          <a:p>
            <a:r>
              <a:rPr lang="fr-FR" smtClean="0"/>
              <a:t>A. EL HIRI</a:t>
            </a:r>
          </a:p>
        </p:txBody>
      </p:sp>
      <p:sp>
        <p:nvSpPr>
          <p:cNvPr id="11267" name="Rectangle 2"/>
          <p:cNvSpPr>
            <a:spLocks noGrp="1" noChangeArrowheads="1"/>
          </p:cNvSpPr>
          <p:nvPr>
            <p:ph type="title"/>
          </p:nvPr>
        </p:nvSpPr>
        <p:spPr/>
        <p:txBody>
          <a:bodyPr/>
          <a:lstStyle/>
          <a:p>
            <a:pPr eaLnBrk="1" hangingPunct="1"/>
            <a:r>
              <a:rPr lang="fr-FR" sz="4000" smtClean="0"/>
              <a:t>La répartition </a:t>
            </a:r>
            <a:br>
              <a:rPr lang="fr-FR" sz="4000" smtClean="0"/>
            </a:br>
            <a:r>
              <a:rPr lang="fr-FR" sz="2800" b="1" i="1" smtClean="0"/>
              <a:t>Le Tableau Economique de F.Quesnay</a:t>
            </a:r>
          </a:p>
        </p:txBody>
      </p:sp>
      <p:sp>
        <p:nvSpPr>
          <p:cNvPr id="11268" name="Rectangle 3"/>
          <p:cNvSpPr>
            <a:spLocks noGrp="1" noChangeArrowheads="1"/>
          </p:cNvSpPr>
          <p:nvPr>
            <p:ph type="body" idx="1"/>
          </p:nvPr>
        </p:nvSpPr>
        <p:spPr>
          <a:xfrm>
            <a:off x="323850" y="1600200"/>
            <a:ext cx="8362950" cy="4997450"/>
          </a:xfrm>
        </p:spPr>
        <p:txBody>
          <a:bodyPr/>
          <a:lstStyle/>
          <a:p>
            <a:pPr marL="0" indent="0" eaLnBrk="1" hangingPunct="1"/>
            <a:endParaRPr lang="fr-FR" b="1" i="1" smtClean="0"/>
          </a:p>
          <a:p>
            <a:pPr marL="0" indent="0" algn="just" eaLnBrk="1" hangingPunct="1"/>
            <a:r>
              <a:rPr lang="fr-FR" sz="4000" b="1" i="1" smtClean="0"/>
              <a:t>Dans l’analyse des physiocrates, la classe des propriétaires représente la classe fondamentale en raison des fonctions importantes qu’elle remplit :</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Espace réservé du pied de page 4"/>
          <p:cNvSpPr>
            <a:spLocks noGrp="1"/>
          </p:cNvSpPr>
          <p:nvPr>
            <p:ph type="ftr" sz="quarter" idx="11"/>
          </p:nvPr>
        </p:nvSpPr>
        <p:spPr>
          <a:noFill/>
        </p:spPr>
        <p:txBody>
          <a:bodyPr/>
          <a:lstStyle/>
          <a:p>
            <a:r>
              <a:rPr lang="fr-FR" smtClean="0"/>
              <a:t>A. EL HIRI</a:t>
            </a:r>
          </a:p>
        </p:txBody>
      </p:sp>
      <p:sp>
        <p:nvSpPr>
          <p:cNvPr id="9421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94212"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C- des principes de productivité et d’imputation à la répartition </a:t>
            </a:r>
          </a:p>
          <a:p>
            <a:pPr marL="0" indent="0" algn="just" eaLnBrk="1" hangingPunct="1"/>
            <a:r>
              <a:rPr lang="fr-FR" smtClean="0">
                <a:solidFill>
                  <a:srgbClr val="0033CC"/>
                </a:solidFill>
              </a:rPr>
              <a:t>En matière d’offre:</a:t>
            </a:r>
          </a:p>
          <a:p>
            <a:pPr marL="0" indent="0" algn="just" eaLnBrk="1" hangingPunct="1"/>
            <a:r>
              <a:rPr lang="fr-FR" smtClean="0"/>
              <a:t>D’où l’égalité fondamentale, qui exprime un équilibre entre l’offre d’un facteur et la demande d’un facteur :</a:t>
            </a:r>
          </a:p>
          <a:p>
            <a:pPr marL="0" indent="0" algn="just" eaLnBrk="1" hangingPunct="1"/>
            <a:r>
              <a:rPr lang="fr-FR" smtClean="0"/>
              <a:t> Productivité marginale du facteur = rémunération du facteur = désutilité marginale pour le facteur.</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Espace réservé du pied de page 4"/>
          <p:cNvSpPr>
            <a:spLocks noGrp="1"/>
          </p:cNvSpPr>
          <p:nvPr>
            <p:ph type="ftr" sz="quarter" idx="11"/>
          </p:nvPr>
        </p:nvSpPr>
        <p:spPr>
          <a:noFill/>
        </p:spPr>
        <p:txBody>
          <a:bodyPr/>
          <a:lstStyle/>
          <a:p>
            <a:r>
              <a:rPr lang="fr-FR" smtClean="0"/>
              <a:t>A. EL HIRI</a:t>
            </a:r>
          </a:p>
        </p:txBody>
      </p:sp>
      <p:sp>
        <p:nvSpPr>
          <p:cNvPr id="9523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95236"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C- des principes de productivité et d’imputation à la répartition </a:t>
            </a:r>
          </a:p>
          <a:p>
            <a:pPr marL="0" indent="0" algn="just" eaLnBrk="1" hangingPunct="1"/>
            <a:r>
              <a:rPr lang="fr-FR" smtClean="0">
                <a:solidFill>
                  <a:srgbClr val="0033CC"/>
                </a:solidFill>
              </a:rPr>
              <a:t>En matière d’offre:</a:t>
            </a:r>
          </a:p>
          <a:p>
            <a:pPr marL="0" indent="0" algn="just" eaLnBrk="1" hangingPunct="1"/>
            <a:r>
              <a:rPr lang="fr-FR" smtClean="0"/>
              <a:t>Dans une économie d’échange et de marché, le prix qui guide la demande et l’offre des facteurs est le moteur de la répartition des facteurs de production entre les divers emplois et la garantie de leur affectation dans les emplois les plus productifs.</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Espace réservé du pied de page 4"/>
          <p:cNvSpPr>
            <a:spLocks noGrp="1"/>
          </p:cNvSpPr>
          <p:nvPr>
            <p:ph type="ftr" sz="quarter" idx="11"/>
          </p:nvPr>
        </p:nvSpPr>
        <p:spPr>
          <a:noFill/>
        </p:spPr>
        <p:txBody>
          <a:bodyPr/>
          <a:lstStyle/>
          <a:p>
            <a:r>
              <a:rPr lang="fr-FR" smtClean="0"/>
              <a:t>A. EL HIRI</a:t>
            </a:r>
          </a:p>
        </p:txBody>
      </p:sp>
      <p:sp>
        <p:nvSpPr>
          <p:cNvPr id="9625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96260"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C- des principes de productivité et d’imputation à la répartition </a:t>
            </a:r>
          </a:p>
          <a:p>
            <a:pPr marL="0" indent="0" algn="just" eaLnBrk="1" hangingPunct="1"/>
            <a:r>
              <a:rPr lang="fr-FR" smtClean="0"/>
              <a:t>Pour un état donné de la répartition de revenus et pour une quantité donnée de facteurs de production (offre donnée), la rémunération des facteurs selon leur productivité marginale dans leurs divers emplois est la plus forte rémunération qui peut leur être payée. </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u pied de page 4"/>
          <p:cNvSpPr>
            <a:spLocks noGrp="1"/>
          </p:cNvSpPr>
          <p:nvPr>
            <p:ph type="ftr" sz="quarter" idx="11"/>
          </p:nvPr>
        </p:nvSpPr>
        <p:spPr>
          <a:noFill/>
        </p:spPr>
        <p:txBody>
          <a:bodyPr/>
          <a:lstStyle/>
          <a:p>
            <a:r>
              <a:rPr lang="fr-FR" smtClean="0"/>
              <a:t>A. EL HIRI</a:t>
            </a:r>
          </a:p>
        </p:txBody>
      </p:sp>
      <p:sp>
        <p:nvSpPr>
          <p:cNvPr id="9728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2400" b="1" i="1" smtClean="0"/>
              <a:t>La théorie marginaliste de la répartition</a:t>
            </a:r>
            <a:br>
              <a:rPr lang="fr-FR" sz="2400" b="1" i="1" smtClean="0"/>
            </a:br>
            <a:r>
              <a:rPr lang="fr-FR" sz="2000" b="1" i="1" smtClean="0"/>
              <a:t>§</a:t>
            </a:r>
            <a:r>
              <a:rPr lang="fr-FR" sz="1800" b="1" i="1" smtClean="0"/>
              <a:t>1- Les principes de l’analyse marginaliste </a:t>
            </a:r>
            <a:r>
              <a:rPr lang="fr-FR" smtClean="0"/>
              <a:t> </a:t>
            </a:r>
          </a:p>
        </p:txBody>
      </p:sp>
      <p:sp>
        <p:nvSpPr>
          <p:cNvPr id="97284" name="Rectangle 3"/>
          <p:cNvSpPr>
            <a:spLocks noGrp="1" noChangeArrowheads="1"/>
          </p:cNvSpPr>
          <p:nvPr>
            <p:ph type="body" idx="1"/>
          </p:nvPr>
        </p:nvSpPr>
        <p:spPr>
          <a:xfrm>
            <a:off x="323850" y="1600200"/>
            <a:ext cx="8362950" cy="4997450"/>
          </a:xfrm>
        </p:spPr>
        <p:txBody>
          <a:bodyPr/>
          <a:lstStyle/>
          <a:p>
            <a:pPr marL="0" indent="0" algn="just" eaLnBrk="1" hangingPunct="1"/>
            <a:r>
              <a:rPr lang="fr-FR" sz="2400" b="1" u="sng" smtClean="0"/>
              <a:t>C- Des principes de productivité et d’imputation à la répartition </a:t>
            </a:r>
          </a:p>
          <a:p>
            <a:pPr marL="0" indent="0" algn="just" eaLnBrk="1" hangingPunct="1"/>
            <a:r>
              <a:rPr lang="fr-FR" smtClean="0"/>
              <a:t>Elle correspond également à l’emploi maximum des facteurs pour un état donné des ressources sociales et de la productivité : en effet, si la rémunération des facteurs était plus forte que leur productivité marginale, les entreprises devraient se priver du concours des facteurs marginaux et réduire la production. Il y a optimum économique.</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Espace réservé du pied de page 4"/>
          <p:cNvSpPr>
            <a:spLocks noGrp="1"/>
          </p:cNvSpPr>
          <p:nvPr>
            <p:ph type="ftr" sz="quarter" idx="11"/>
          </p:nvPr>
        </p:nvSpPr>
        <p:spPr>
          <a:noFill/>
        </p:spPr>
        <p:txBody>
          <a:bodyPr/>
          <a:lstStyle/>
          <a:p>
            <a:r>
              <a:rPr lang="fr-FR" smtClean="0"/>
              <a:t>A. EL HIRI</a:t>
            </a:r>
          </a:p>
        </p:txBody>
      </p:sp>
      <p:sp>
        <p:nvSpPr>
          <p:cNvPr id="9830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1600" b="1" i="1" smtClean="0"/>
              <a:t>Section IV : Les orientations contemporaines de la théorie de la répartition</a:t>
            </a:r>
            <a:r>
              <a:rPr lang="fr-FR" smtClean="0"/>
              <a:t> </a:t>
            </a:r>
          </a:p>
        </p:txBody>
      </p:sp>
      <p:sp>
        <p:nvSpPr>
          <p:cNvPr id="98308" name="Rectangle 3"/>
          <p:cNvSpPr>
            <a:spLocks noGrp="1" noChangeArrowheads="1"/>
          </p:cNvSpPr>
          <p:nvPr>
            <p:ph type="body" idx="1"/>
          </p:nvPr>
        </p:nvSpPr>
        <p:spPr>
          <a:xfrm>
            <a:off x="323850" y="1600200"/>
            <a:ext cx="8362950" cy="4997450"/>
          </a:xfrm>
        </p:spPr>
        <p:txBody>
          <a:bodyPr/>
          <a:lstStyle/>
          <a:p>
            <a:pPr marL="0" indent="0" algn="just" eaLnBrk="1" hangingPunct="1"/>
            <a:r>
              <a:rPr lang="fr-FR" sz="3600" smtClean="0"/>
              <a:t>La théorie de la répartition doit prendre en compte les situations autres que celle de la concurrence pure et parfaite.</a:t>
            </a:r>
          </a:p>
          <a:p>
            <a:pPr marL="0" indent="0" algn="just" eaLnBrk="1" hangingPunct="1"/>
            <a:endParaRPr lang="fr-FR" sz="3600" smtClean="0"/>
          </a:p>
          <a:p>
            <a:pPr marL="0" indent="0" algn="just" eaLnBrk="1" hangingPunct="1"/>
            <a:r>
              <a:rPr lang="fr-FR" sz="3600" smtClean="0"/>
              <a:t> La théorie de la répartition doit considérer l’action des grandes unités économiques, des groupes et de l’Etat.</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Espace réservé du pied de page 4"/>
          <p:cNvSpPr>
            <a:spLocks noGrp="1"/>
          </p:cNvSpPr>
          <p:nvPr>
            <p:ph type="ftr" sz="quarter" idx="11"/>
          </p:nvPr>
        </p:nvSpPr>
        <p:spPr>
          <a:noFill/>
        </p:spPr>
        <p:txBody>
          <a:bodyPr/>
          <a:lstStyle/>
          <a:p>
            <a:r>
              <a:rPr lang="fr-FR" smtClean="0"/>
              <a:t>A. EL HIRI</a:t>
            </a:r>
          </a:p>
        </p:txBody>
      </p:sp>
      <p:sp>
        <p:nvSpPr>
          <p:cNvPr id="99331"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1600" b="1" i="1" smtClean="0"/>
              <a:t>Section IV : Les orientations contemporaines de la théorie de la répartition</a:t>
            </a:r>
            <a:r>
              <a:rPr lang="fr-FR" smtClean="0"/>
              <a:t> </a:t>
            </a:r>
          </a:p>
        </p:txBody>
      </p:sp>
      <p:sp>
        <p:nvSpPr>
          <p:cNvPr id="99332" name="Rectangle 3"/>
          <p:cNvSpPr>
            <a:spLocks noGrp="1" noChangeArrowheads="1"/>
          </p:cNvSpPr>
          <p:nvPr>
            <p:ph type="body" idx="1"/>
          </p:nvPr>
        </p:nvSpPr>
        <p:spPr>
          <a:xfrm>
            <a:off x="323850" y="1600200"/>
            <a:ext cx="8362950" cy="4997450"/>
          </a:xfrm>
        </p:spPr>
        <p:txBody>
          <a:bodyPr/>
          <a:lstStyle/>
          <a:p>
            <a:pPr marL="0" indent="0" algn="just" eaLnBrk="1" hangingPunct="1"/>
            <a:r>
              <a:rPr lang="fr-FR" sz="4000" smtClean="0"/>
              <a:t>La théorie de la répartition doit analyser des « revenus sociaux », c'est-à-dire des revenus attribués à des sujets économiques, indépendamment de toute contribution de leur part à la formation du produit global. </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u pied de page 4"/>
          <p:cNvSpPr>
            <a:spLocks noGrp="1"/>
          </p:cNvSpPr>
          <p:nvPr>
            <p:ph type="ftr" sz="quarter" idx="11"/>
          </p:nvPr>
        </p:nvSpPr>
        <p:spPr>
          <a:noFill/>
        </p:spPr>
        <p:txBody>
          <a:bodyPr/>
          <a:lstStyle/>
          <a:p>
            <a:r>
              <a:rPr lang="fr-FR" smtClean="0"/>
              <a:t>A. EL HIRI</a:t>
            </a:r>
          </a:p>
        </p:txBody>
      </p:sp>
      <p:sp>
        <p:nvSpPr>
          <p:cNvPr id="100355"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1600" b="1" i="1" smtClean="0"/>
              <a:t>Section IV : Les orientations contemporaines de la théorie de la répartition</a:t>
            </a:r>
            <a:r>
              <a:rPr lang="fr-FR" smtClean="0"/>
              <a:t> </a:t>
            </a:r>
          </a:p>
        </p:txBody>
      </p:sp>
      <p:sp>
        <p:nvSpPr>
          <p:cNvPr id="100356" name="Rectangle 3"/>
          <p:cNvSpPr>
            <a:spLocks noGrp="1" noChangeArrowheads="1"/>
          </p:cNvSpPr>
          <p:nvPr>
            <p:ph type="body" idx="1"/>
          </p:nvPr>
        </p:nvSpPr>
        <p:spPr>
          <a:xfrm>
            <a:off x="323850" y="1600200"/>
            <a:ext cx="8362950" cy="4997450"/>
          </a:xfrm>
        </p:spPr>
        <p:txBody>
          <a:bodyPr/>
          <a:lstStyle/>
          <a:p>
            <a:pPr marL="0" indent="0" algn="just" eaLnBrk="1" hangingPunct="1"/>
            <a:r>
              <a:rPr lang="fr-FR" smtClean="0"/>
              <a:t>Deux courants nouveaux se sont mis en évidence ces dernières années.  </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Espace réservé du pied de page 4"/>
          <p:cNvSpPr>
            <a:spLocks noGrp="1"/>
          </p:cNvSpPr>
          <p:nvPr>
            <p:ph type="ftr" sz="quarter" idx="11"/>
          </p:nvPr>
        </p:nvSpPr>
        <p:spPr>
          <a:noFill/>
        </p:spPr>
        <p:txBody>
          <a:bodyPr/>
          <a:lstStyle/>
          <a:p>
            <a:r>
              <a:rPr lang="fr-FR" smtClean="0"/>
              <a:t>A. EL HIRI</a:t>
            </a:r>
          </a:p>
        </p:txBody>
      </p:sp>
      <p:sp>
        <p:nvSpPr>
          <p:cNvPr id="101379"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1600" b="1" i="1" smtClean="0"/>
              <a:t>Section IV : Les orientations contemporaines de la théorie de la répartition</a:t>
            </a:r>
            <a:r>
              <a:rPr lang="fr-FR" smtClean="0"/>
              <a:t> </a:t>
            </a:r>
          </a:p>
        </p:txBody>
      </p:sp>
      <p:sp>
        <p:nvSpPr>
          <p:cNvPr id="101380" name="Rectangle 3"/>
          <p:cNvSpPr>
            <a:spLocks noGrp="1" noChangeArrowheads="1"/>
          </p:cNvSpPr>
          <p:nvPr>
            <p:ph type="body" idx="1"/>
          </p:nvPr>
        </p:nvSpPr>
        <p:spPr>
          <a:xfrm>
            <a:off x="323850" y="1600200"/>
            <a:ext cx="8362950" cy="4997450"/>
          </a:xfrm>
        </p:spPr>
        <p:txBody>
          <a:bodyPr/>
          <a:lstStyle/>
          <a:p>
            <a:pPr marL="0" indent="0" algn="just" eaLnBrk="1" hangingPunct="1">
              <a:lnSpc>
                <a:spcPct val="90000"/>
              </a:lnSpc>
            </a:pPr>
            <a:r>
              <a:rPr lang="fr-FR" sz="3600" b="1" smtClean="0"/>
              <a:t>§1-</a:t>
            </a:r>
            <a:r>
              <a:rPr lang="fr-FR" sz="3600" smtClean="0"/>
              <a:t> </a:t>
            </a:r>
            <a:r>
              <a:rPr lang="fr-FR" sz="3600" b="1" smtClean="0"/>
              <a:t>L’Analyse en terme de flux globaux</a:t>
            </a:r>
          </a:p>
          <a:p>
            <a:pPr marL="0" indent="0" algn="just" eaLnBrk="1" hangingPunct="1">
              <a:lnSpc>
                <a:spcPct val="90000"/>
              </a:lnSpc>
            </a:pPr>
            <a:endParaRPr lang="fr-FR" sz="3600" b="1" smtClean="0"/>
          </a:p>
          <a:p>
            <a:pPr marL="0" indent="0" algn="just" eaLnBrk="1" hangingPunct="1">
              <a:lnSpc>
                <a:spcPct val="90000"/>
              </a:lnSpc>
            </a:pPr>
            <a:r>
              <a:rPr lang="fr-FR" smtClean="0"/>
              <a:t>C’est un courant d’obédience keynésienne.</a:t>
            </a:r>
          </a:p>
          <a:p>
            <a:pPr marL="0" indent="0" algn="just" eaLnBrk="1" hangingPunct="1">
              <a:lnSpc>
                <a:spcPct val="90000"/>
              </a:lnSpc>
            </a:pPr>
            <a:endParaRPr lang="fr-FR" smtClean="0"/>
          </a:p>
          <a:p>
            <a:pPr marL="0" indent="0" algn="just" eaLnBrk="1" hangingPunct="1">
              <a:lnSpc>
                <a:spcPct val="90000"/>
              </a:lnSpc>
            </a:pPr>
            <a:r>
              <a:rPr lang="fr-FR" smtClean="0"/>
              <a:t>Le souci majeur est la répartition du produit global entre les groupes d’agents qui collaborent à la production et notamment, entre salariés capitalistes et entrepreneurs. </a:t>
            </a:r>
          </a:p>
          <a:p>
            <a:pPr marL="0" indent="0" algn="just" eaLnBrk="1" hangingPunct="1">
              <a:lnSpc>
                <a:spcPct val="90000"/>
              </a:lnSpc>
            </a:pPr>
            <a:endParaRPr lang="fr-FR"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Espace réservé du pied de page 4"/>
          <p:cNvSpPr>
            <a:spLocks noGrp="1"/>
          </p:cNvSpPr>
          <p:nvPr>
            <p:ph type="ftr" sz="quarter" idx="11"/>
          </p:nvPr>
        </p:nvSpPr>
        <p:spPr>
          <a:noFill/>
        </p:spPr>
        <p:txBody>
          <a:bodyPr/>
          <a:lstStyle/>
          <a:p>
            <a:r>
              <a:rPr lang="fr-FR" smtClean="0"/>
              <a:t>A. EL HIRI</a:t>
            </a:r>
          </a:p>
        </p:txBody>
      </p:sp>
      <p:sp>
        <p:nvSpPr>
          <p:cNvPr id="102403"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1600" b="1" i="1" smtClean="0"/>
              <a:t>Section IV : Les orientations contemporaines de la théorie de la répartition</a:t>
            </a:r>
            <a:r>
              <a:rPr lang="fr-FR" smtClean="0"/>
              <a:t> </a:t>
            </a:r>
          </a:p>
        </p:txBody>
      </p:sp>
      <p:sp>
        <p:nvSpPr>
          <p:cNvPr id="102404" name="Rectangle 3"/>
          <p:cNvSpPr>
            <a:spLocks noGrp="1" noChangeArrowheads="1"/>
          </p:cNvSpPr>
          <p:nvPr>
            <p:ph type="body" idx="1"/>
          </p:nvPr>
        </p:nvSpPr>
        <p:spPr>
          <a:xfrm>
            <a:off x="323850" y="1600200"/>
            <a:ext cx="8362950" cy="4997450"/>
          </a:xfrm>
        </p:spPr>
        <p:txBody>
          <a:bodyPr/>
          <a:lstStyle/>
          <a:p>
            <a:pPr marL="0" indent="0" algn="just" eaLnBrk="1" hangingPunct="1"/>
            <a:r>
              <a:rPr lang="fr-FR" b="1" smtClean="0"/>
              <a:t>§1-</a:t>
            </a:r>
            <a:r>
              <a:rPr lang="fr-FR" smtClean="0"/>
              <a:t> </a:t>
            </a:r>
            <a:r>
              <a:rPr lang="fr-FR" b="1" smtClean="0"/>
              <a:t>L’Analyse en terme de flux globaux</a:t>
            </a:r>
          </a:p>
          <a:p>
            <a:pPr marL="0" indent="0" algn="just" eaLnBrk="1" hangingPunct="1"/>
            <a:endParaRPr lang="fr-FR" sz="1600" smtClean="0"/>
          </a:p>
          <a:p>
            <a:pPr marL="0" indent="0" algn="just" eaLnBrk="1" hangingPunct="1"/>
            <a:endParaRPr lang="fr-FR" sz="1600" smtClean="0"/>
          </a:p>
          <a:p>
            <a:pPr marL="0" indent="0" algn="just" eaLnBrk="1" hangingPunct="1"/>
            <a:r>
              <a:rPr lang="fr-FR" sz="2400" smtClean="0"/>
              <a:t>Son idée est conforme à celle de Mrs. Joan Robinson qui estime que « </a:t>
            </a:r>
            <a:r>
              <a:rPr lang="fr-FR" sz="2400" i="1" smtClean="0"/>
              <a:t>s’il est une loi qui préside à la répartition des revenus entre les classes, elle est encore à découvrir</a:t>
            </a:r>
            <a:r>
              <a:rPr lang="fr-FR" sz="2400" smtClean="0"/>
              <a:t> ». </a:t>
            </a:r>
          </a:p>
          <a:p>
            <a:pPr marL="0" indent="0" algn="just" eaLnBrk="1" hangingPunct="1"/>
            <a:endParaRPr lang="fr-FR" sz="2400" smtClean="0"/>
          </a:p>
          <a:p>
            <a:pPr marL="0" indent="0" algn="just" eaLnBrk="1" hangingPunct="1"/>
            <a:r>
              <a:rPr lang="fr-FR" sz="2400" smtClean="0"/>
              <a:t>Elle élabore des théories macro-économiques de la répartition, dont l’objet est de fournir une explication de la détermination des « parts relatives » des facteurs de production dans le revenu global, essentiellement de la part des profits et de celle des salaires.</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Espace réservé du pied de page 4"/>
          <p:cNvSpPr>
            <a:spLocks noGrp="1"/>
          </p:cNvSpPr>
          <p:nvPr>
            <p:ph type="ftr" sz="quarter" idx="11"/>
          </p:nvPr>
        </p:nvSpPr>
        <p:spPr>
          <a:noFill/>
        </p:spPr>
        <p:txBody>
          <a:bodyPr/>
          <a:lstStyle/>
          <a:p>
            <a:r>
              <a:rPr lang="fr-FR" smtClean="0"/>
              <a:t>A. EL HIRI</a:t>
            </a:r>
          </a:p>
        </p:txBody>
      </p:sp>
      <p:sp>
        <p:nvSpPr>
          <p:cNvPr id="103427" name="Rectangle 2"/>
          <p:cNvSpPr>
            <a:spLocks noGrp="1" noChangeArrowheads="1"/>
          </p:cNvSpPr>
          <p:nvPr>
            <p:ph type="title"/>
          </p:nvPr>
        </p:nvSpPr>
        <p:spPr/>
        <p:txBody>
          <a:bodyPr/>
          <a:lstStyle/>
          <a:p>
            <a:pPr eaLnBrk="1" hangingPunct="1"/>
            <a:r>
              <a:rPr lang="fr-FR" sz="4000" smtClean="0"/>
              <a:t>La répartition</a:t>
            </a:r>
            <a:br>
              <a:rPr lang="fr-FR" sz="4000" smtClean="0"/>
            </a:br>
            <a:r>
              <a:rPr lang="fr-FR" sz="1600" b="1" i="1" smtClean="0"/>
              <a:t>Section IV : Les orientations contemporaines de la théorie de la répartition</a:t>
            </a:r>
            <a:r>
              <a:rPr lang="fr-FR" smtClean="0"/>
              <a:t> </a:t>
            </a:r>
          </a:p>
        </p:txBody>
      </p:sp>
      <p:sp>
        <p:nvSpPr>
          <p:cNvPr id="103428" name="Rectangle 3"/>
          <p:cNvSpPr>
            <a:spLocks noGrp="1" noChangeArrowheads="1"/>
          </p:cNvSpPr>
          <p:nvPr>
            <p:ph type="body" idx="1"/>
          </p:nvPr>
        </p:nvSpPr>
        <p:spPr>
          <a:xfrm>
            <a:off x="323850" y="1600200"/>
            <a:ext cx="8362950" cy="4997450"/>
          </a:xfrm>
        </p:spPr>
        <p:txBody>
          <a:bodyPr/>
          <a:lstStyle/>
          <a:p>
            <a:pPr marL="0" indent="0" algn="just" eaLnBrk="1" hangingPunct="1"/>
            <a:r>
              <a:rPr lang="fr-FR" b="1" smtClean="0"/>
              <a:t>§2- L’analyse en termes de lutte de</a:t>
            </a:r>
            <a:r>
              <a:rPr lang="fr-FR" smtClean="0"/>
              <a:t> </a:t>
            </a:r>
            <a:r>
              <a:rPr lang="fr-FR" b="1" smtClean="0"/>
              <a:t>groupes</a:t>
            </a:r>
          </a:p>
          <a:p>
            <a:pPr marL="0" indent="0" algn="just" eaLnBrk="1" hangingPunct="1"/>
            <a:r>
              <a:rPr lang="fr-FR" b="1" smtClean="0"/>
              <a:t>C’est une analyse des processus de la répartition en termes de lutte de groupes sociaux.</a:t>
            </a:r>
          </a:p>
          <a:p>
            <a:pPr marL="0" indent="0" algn="just" eaLnBrk="1" hangingPunct="1"/>
            <a:r>
              <a:rPr lang="fr-FR" b="1" smtClean="0"/>
              <a:t>Des groupes qui agissent </a:t>
            </a:r>
            <a:r>
              <a:rPr lang="fr-FR" b="1" u="sng" smtClean="0"/>
              <a:t>au sein</a:t>
            </a:r>
            <a:r>
              <a:rPr lang="fr-FR" b="1" smtClean="0"/>
              <a:t> des structures capitalistes, mais qui agissent aussi </a:t>
            </a:r>
            <a:r>
              <a:rPr lang="fr-FR" b="1" u="sng" smtClean="0"/>
              <a:t>sur</a:t>
            </a:r>
            <a:r>
              <a:rPr lang="fr-FR" b="1" smtClean="0"/>
              <a:t> ces structures.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1"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1" i="0" u="sng" strike="noStrike" cap="none" normalizeH="0" baseline="0" smtClean="0">
            <a:ln>
              <a:noFill/>
            </a:ln>
            <a:solidFill>
              <a:schemeClr val="tx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857</TotalTime>
  <Words>2629</Words>
  <Application>Microsoft Office PowerPoint</Application>
  <PresentationFormat>Affichage à l'écran (4:3)</PresentationFormat>
  <Paragraphs>615</Paragraphs>
  <Slides>109</Slides>
  <Notes>0</Notes>
  <HiddenSlides>0</HiddenSlides>
  <MMClips>0</MMClips>
  <ScaleCrop>false</ScaleCrop>
  <HeadingPairs>
    <vt:vector size="4" baseType="variant">
      <vt:variant>
        <vt:lpstr>Thème</vt:lpstr>
      </vt:variant>
      <vt:variant>
        <vt:i4>1</vt:i4>
      </vt:variant>
      <vt:variant>
        <vt:lpstr>Titres des diapositives</vt:lpstr>
      </vt:variant>
      <vt:variant>
        <vt:i4>109</vt:i4>
      </vt:variant>
    </vt:vector>
  </HeadingPairs>
  <TitlesOfParts>
    <vt:vector size="110" baseType="lpstr">
      <vt:lpstr>Modèle par défaut</vt:lpstr>
      <vt:lpstr>Problèmes sociaux et économiques </vt:lpstr>
      <vt:lpstr>Problèmes sociaux et économiques </vt:lpstr>
      <vt:lpstr>La répartition  Le Tableau Economique de F.Quesnay</vt:lpstr>
      <vt:lpstr>La répartition  Le Tableau Economique de F.Quesnay</vt:lpstr>
      <vt:lpstr>La répartition Le Tableau Economique de F.Quesnay </vt:lpstr>
      <vt:lpstr>La répartition  Le Tableau Economique de F.Quesnay</vt:lpstr>
      <vt:lpstr>La répartition  Le Tableau Economique de F.Quesnay</vt:lpstr>
      <vt:lpstr>La répartition  Le Tableau Economique de F.Quesnay</vt:lpstr>
      <vt:lpstr>La répartition  Le Tableau Economique de F.Quesnay</vt:lpstr>
      <vt:lpstr>La répartition Le Tableau Economique de F.Quesnay  </vt:lpstr>
      <vt:lpstr>La répartition Le Tableau Economique de F.Quesnay  </vt:lpstr>
      <vt:lpstr>La répartition Le Tableau Economique de F.Quesnay  </vt:lpstr>
      <vt:lpstr>La répartition Le Tableau Economique de F.Quesnay  </vt:lpstr>
      <vt:lpstr>La répartition Le Tableau Economique de F.Quesnay  </vt:lpstr>
      <vt:lpstr>La répartition Le Tableau Economique de F.Quesnay  </vt:lpstr>
      <vt:lpstr>La répartition Le Tableau Economique de F.Quesnay  </vt:lpstr>
      <vt:lpstr>La répartition L’école classique anglaise   Adam Smith</vt:lpstr>
      <vt:lpstr>La répartition L’école classique anglaise    Adam Smith</vt:lpstr>
      <vt:lpstr>La répartition L’école classique anglaise   Adam Smith </vt:lpstr>
      <vt:lpstr>La répartition L’école classique anglaise   Adam Smith  </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Adam Smith</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L’école classique anglaise    David Ricardo </vt:lpstr>
      <vt:lpstr>La répartition La théorie marginaliste de la répartition 18-03-2009    </vt:lpstr>
      <vt:lpstr>La répartition La théorie marginaliste de la répartition §1- Les principes de l’analyse marginaliste  </vt:lpstr>
      <vt:lpstr>La répartition La théorie marginaliste de la répartition §1- Les principes de l’analyse marginaliste  </vt:lpstr>
      <vt:lpstr>La répartition La théorie marginaliste de la répartition §1- Les principes de l’analyse marginaliste  </vt:lpstr>
      <vt:lpstr>La répartition La théorie marginaliste de la répartition §1- Les principes de l’analyse marginaliste  </vt:lpstr>
      <vt:lpstr>La répartition La théorie marginaliste de la répartition §1- Les principes de l’analyse marginaliste  </vt:lpstr>
      <vt:lpstr>La répartition La théorie marginaliste de la répartition §1- Les principes de l’analyse marginaliste  </vt:lpstr>
      <vt:lpstr>La répartition La théorie marginaliste de la répartition §1- Les principes de l’analyse marginaliste  </vt:lpstr>
      <vt:lpstr>La répartition La théorie marginaliste de la répartition §1- Les principes de l’analyse marginaliste  </vt:lpstr>
      <vt:lpstr>La répartition La théorie marginaliste de la répartition §1- Les principes de l’analyse marginaliste  </vt:lpstr>
      <vt:lpstr>La répartition La théorie marginaliste de la répartition §1- Les principes de l’analyse marginaliste  </vt:lpstr>
      <vt:lpstr>La répartition La théorie marginaliste de la répartition §1- Les principes de l’analyse marginaliste  </vt:lpstr>
      <vt:lpstr>La répartition La théorie marginaliste de la répartition §1- Les principes de l’analyse marginaliste  </vt:lpstr>
      <vt:lpstr>La répartition La théorie marginaliste de la répartition §1- Les principes de l’analyse marginaliste  </vt:lpstr>
      <vt:lpstr>La répartition La théorie marginaliste de la répartition §1- Les principes de l’analyse marginaliste  </vt:lpstr>
      <vt:lpstr>La répartition La théorie marginaliste de la répartition §1- Les principes de l’analyse marginaliste  </vt:lpstr>
      <vt:lpstr>La répartition La théorie marginaliste de la répartition §1- Les principes de l’analyse marginaliste  </vt:lpstr>
      <vt:lpstr>La répartition La théorie marginaliste de la répartition §1- Les principes de l’analyse marginaliste  </vt:lpstr>
      <vt:lpstr>La répartition La théorie marginaliste de la répartition §1- Les principes de l’analyse marginaliste  </vt:lpstr>
      <vt:lpstr>La répartition Section IV : Les orientations contemporaines de la théorie de la répartition </vt:lpstr>
      <vt:lpstr>La répartition Section IV : Les orientations contemporaines de la théorie de la répartition </vt:lpstr>
      <vt:lpstr>La répartition Section IV : Les orientations contemporaines de la théorie de la répartition </vt:lpstr>
      <vt:lpstr>La répartition Section IV : Les orientations contemporaines de la théorie de la répartition </vt:lpstr>
      <vt:lpstr>La répartition Section IV : Les orientations contemporaines de la théorie de la répartition </vt:lpstr>
      <vt:lpstr>La répartition Section IV : Les orientations contemporaines de la théorie de la répartition </vt:lpstr>
      <vt:lpstr>La répartition Section IV : Les orientations contemporaines de la théorie de la répartition </vt:lpstr>
      <vt:lpstr>La répartition Section IV : Les orientations contemporaines de la théorie de la répartition </vt:lpstr>
      <vt:lpstr>La répartition Section IV : Les orientations contemporaines de la théorie de la répartition §2- L’analyse en termes de lutte de groupes  </vt:lpstr>
      <vt:lpstr>La répartition Section IV : Les orientations contemporaines de la théorie de la répartition </vt:lpstr>
      <vt:lpstr>La répartition Chapitre II : L’analyse quantitative de la répartition </vt:lpstr>
      <vt:lpstr>La répartition Chapitre II : L’analyse quantitative de la répartition Section I- La répartition fonctionnelle du revenu national</vt:lpstr>
      <vt:lpstr>La répartition Chapitre II : L’analyse quantitative de la répartition Section I- La répartition fonctionnelle du revenu national</vt:lpstr>
      <vt:lpstr>La répartition Chapitre II : L’analyse quantitative de la répartition Section II : La répartition personnelle du revenu national</vt:lpstr>
      <vt:lpstr>La répartition Chapitre II : L’analyse quantitative de la répartition Section II : La répartition personnelle du revenu national</vt:lpstr>
      <vt:lpstr>La répartition Chapitre II : L’analyse quantitative de la répartition Section II : La répartition personnelle du revenu national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dc:creator>
  <cp:lastModifiedBy>pc</cp:lastModifiedBy>
  <cp:revision>39</cp:revision>
  <dcterms:created xsi:type="dcterms:W3CDTF">2008-03-04T20:11:02Z</dcterms:created>
  <dcterms:modified xsi:type="dcterms:W3CDTF">2013-12-02T15:10:39Z</dcterms:modified>
</cp:coreProperties>
</file>